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77" r:id="rId5"/>
    <p:sldId id="278" r:id="rId6"/>
    <p:sldId id="266" r:id="rId7"/>
    <p:sldId id="267" r:id="rId8"/>
    <p:sldId id="276" r:id="rId9"/>
    <p:sldId id="269" r:id="rId10"/>
    <p:sldId id="270" r:id="rId11"/>
    <p:sldId id="273" r:id="rId12"/>
    <p:sldId id="271" r:id="rId13"/>
    <p:sldId id="272" r:id="rId14"/>
    <p:sldId id="274"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9D9AC7-CF74-45C0-9EB0-D7D5D06B5C4A}" type="datetimeFigureOut">
              <a:rPr lang="en-US" smtClean="0"/>
              <a:t>9/3/2014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27CE9-070E-41B6-A346-AFF97BC0D8AB}" type="slidenum">
              <a:rPr lang="en-US" smtClean="0"/>
              <a:t>‹#›</a:t>
            </a:fld>
            <a:endParaRPr lang="en-US"/>
          </a:p>
        </p:txBody>
      </p:sp>
    </p:spTree>
    <p:extLst>
      <p:ext uri="{BB962C8B-B14F-4D97-AF65-F5344CB8AC3E}">
        <p14:creationId xmlns:p14="http://schemas.microsoft.com/office/powerpoint/2010/main" val="219411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in the 6</a:t>
            </a:r>
            <a:r>
              <a:rPr lang="en-US" baseline="30000" dirty="0" smtClean="0"/>
              <a:t>th</a:t>
            </a:r>
            <a:r>
              <a:rPr lang="en-US" dirty="0" smtClean="0"/>
              <a:t> grade Ms. Bentley</a:t>
            </a:r>
            <a:r>
              <a:rPr lang="en-US" baseline="0" dirty="0" smtClean="0"/>
              <a:t> taught them how to research using index cards.  In the 7</a:t>
            </a:r>
            <a:r>
              <a:rPr lang="en-US" baseline="30000" dirty="0" smtClean="0"/>
              <a:t>th</a:t>
            </a:r>
            <a:r>
              <a:rPr lang="en-US" baseline="0" dirty="0" smtClean="0"/>
              <a:t> grade, I will teach them how to turn the index cards into a research paper and site using a bibliography.  In the 8</a:t>
            </a:r>
            <a:r>
              <a:rPr lang="en-US" baseline="30000" dirty="0" smtClean="0"/>
              <a:t>th</a:t>
            </a:r>
            <a:r>
              <a:rPr lang="en-US" baseline="0" dirty="0" smtClean="0"/>
              <a:t> grade, Ms. </a:t>
            </a:r>
            <a:r>
              <a:rPr lang="en-US" baseline="0" dirty="0" err="1" smtClean="0"/>
              <a:t>Buccahan</a:t>
            </a:r>
            <a:r>
              <a:rPr lang="en-US" baseline="0" dirty="0" smtClean="0"/>
              <a:t> will teach them how to use the </a:t>
            </a:r>
            <a:r>
              <a:rPr lang="en-US" baseline="0" dirty="0" err="1" smtClean="0"/>
              <a:t>biblography</a:t>
            </a:r>
            <a:r>
              <a:rPr lang="en-US" baseline="0" dirty="0" smtClean="0"/>
              <a:t> to cite within the text using footnotes.</a:t>
            </a:r>
            <a:endParaRPr lang="en-US" dirty="0"/>
          </a:p>
        </p:txBody>
      </p:sp>
      <p:sp>
        <p:nvSpPr>
          <p:cNvPr id="4" name="Slide Number Placeholder 3"/>
          <p:cNvSpPr>
            <a:spLocks noGrp="1"/>
          </p:cNvSpPr>
          <p:nvPr>
            <p:ph type="sldNum" sz="quarter" idx="10"/>
          </p:nvPr>
        </p:nvSpPr>
        <p:spPr/>
        <p:txBody>
          <a:bodyPr/>
          <a:lstStyle/>
          <a:p>
            <a:fld id="{7D727CE9-070E-41B6-A346-AFF97BC0D8AB}" type="slidenum">
              <a:rPr lang="en-US" smtClean="0"/>
              <a:t>11</a:t>
            </a:fld>
            <a:endParaRPr lang="en-US"/>
          </a:p>
        </p:txBody>
      </p:sp>
    </p:spTree>
    <p:extLst>
      <p:ext uri="{BB962C8B-B14F-4D97-AF65-F5344CB8AC3E}">
        <p14:creationId xmlns:p14="http://schemas.microsoft.com/office/powerpoint/2010/main" val="1796764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7D97D7A-95CC-4D47-832D-7A5106BD777A}"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1552-F925-4C9A-A2C3-4F9DC6FD2ED4}"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7D7A-95CC-4D47-832D-7A5106BD777A}"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1552-F925-4C9A-A2C3-4F9DC6FD2E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7D7A-95CC-4D47-832D-7A5106BD777A}"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1552-F925-4C9A-A2C3-4F9DC6FD2E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7D7A-95CC-4D47-832D-7A5106BD777A}"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1552-F925-4C9A-A2C3-4F9DC6FD2E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77D97D7A-95CC-4D47-832D-7A5106BD777A}" type="datetimeFigureOut">
              <a:rPr lang="en-US" smtClean="0"/>
              <a:t>9/3/2014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61141552-F925-4C9A-A2C3-4F9DC6FD2ED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D97D7A-95CC-4D47-832D-7A5106BD777A}"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41552-F925-4C9A-A2C3-4F9DC6FD2E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D97D7A-95CC-4D47-832D-7A5106BD777A}"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41552-F925-4C9A-A2C3-4F9DC6FD2E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D97D7A-95CC-4D47-832D-7A5106BD777A}"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41552-F925-4C9A-A2C3-4F9DC6FD2E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97D7A-95CC-4D47-832D-7A5106BD777A}"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41552-F925-4C9A-A2C3-4F9DC6FD2E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D97D7A-95CC-4D47-832D-7A5106BD777A}"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41552-F925-4C9A-A2C3-4F9DC6FD2ED4}"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77D97D7A-95CC-4D47-832D-7A5106BD777A}"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41552-F925-4C9A-A2C3-4F9DC6FD2ED4}"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7D97D7A-95CC-4D47-832D-7A5106BD777A}" type="datetimeFigureOut">
              <a:rPr lang="en-US" smtClean="0"/>
              <a:t>9/3/2014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1141552-F925-4C9A-A2C3-4F9DC6FD2ED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a:t>
            </a:r>
            <a:r>
              <a:rPr lang="en-US" baseline="30000" dirty="0" smtClean="0"/>
              <a:t>th</a:t>
            </a:r>
            <a:r>
              <a:rPr lang="en-US" dirty="0" smtClean="0"/>
              <a:t> Grade Info Night!</a:t>
            </a:r>
            <a:endParaRPr lang="en-US" dirty="0"/>
          </a:p>
        </p:txBody>
      </p:sp>
      <p:sp>
        <p:nvSpPr>
          <p:cNvPr id="3" name="Subtitle 2"/>
          <p:cNvSpPr>
            <a:spLocks noGrp="1"/>
          </p:cNvSpPr>
          <p:nvPr>
            <p:ph type="subTitle" idx="1"/>
          </p:nvPr>
        </p:nvSpPr>
        <p:spPr/>
        <p:txBody>
          <a:bodyPr/>
          <a:lstStyle/>
          <a:p>
            <a:r>
              <a:rPr lang="en-US" dirty="0" smtClean="0"/>
              <a:t>Liza Jackson Preparatory School</a:t>
            </a:r>
            <a:endParaRPr lang="en-US" dirty="0"/>
          </a:p>
        </p:txBody>
      </p:sp>
    </p:spTree>
    <p:extLst>
      <p:ext uri="{BB962C8B-B14F-4D97-AF65-F5344CB8AC3E}">
        <p14:creationId xmlns:p14="http://schemas.microsoft.com/office/powerpoint/2010/main" val="3678821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Dates: 2</a:t>
            </a:r>
            <a:r>
              <a:rPr lang="en-US" baseline="30000" dirty="0" smtClean="0"/>
              <a:t>nd</a:t>
            </a:r>
            <a:r>
              <a:rPr lang="en-US" dirty="0" smtClean="0"/>
              <a:t> 9-Weeks</a:t>
            </a:r>
            <a:br>
              <a:rPr lang="en-US" dirty="0" smtClean="0"/>
            </a:br>
            <a:r>
              <a:rPr lang="en-US" dirty="0" smtClean="0"/>
              <a:t>Experimental Design</a:t>
            </a:r>
            <a:endParaRPr lang="en-US" dirty="0"/>
          </a:p>
        </p:txBody>
      </p:sp>
      <p:sp>
        <p:nvSpPr>
          <p:cNvPr id="3" name="Content Placeholder 2"/>
          <p:cNvSpPr>
            <a:spLocks noGrp="1"/>
          </p:cNvSpPr>
          <p:nvPr>
            <p:ph idx="1"/>
          </p:nvPr>
        </p:nvSpPr>
        <p:spPr>
          <a:xfrm>
            <a:off x="152400" y="1676400"/>
            <a:ext cx="8229600" cy="4525963"/>
          </a:xfrm>
        </p:spPr>
        <p:txBody>
          <a:bodyPr>
            <a:normAutofit fontScale="92500" lnSpcReduction="10000"/>
          </a:bodyPr>
          <a:lstStyle/>
          <a:p>
            <a:r>
              <a:rPr lang="en-US" sz="3600" dirty="0"/>
              <a:t>October 21</a:t>
            </a:r>
            <a:r>
              <a:rPr lang="en-US" sz="2800" dirty="0"/>
              <a:t>	</a:t>
            </a:r>
            <a:endParaRPr lang="en-US" sz="2800" dirty="0" smtClean="0"/>
          </a:p>
          <a:p>
            <a:pPr lvl="1"/>
            <a:r>
              <a:rPr lang="en-US" sz="2800" dirty="0" smtClean="0"/>
              <a:t>Variables </a:t>
            </a:r>
          </a:p>
          <a:p>
            <a:pPr lvl="1"/>
            <a:r>
              <a:rPr lang="en-US" sz="2800" dirty="0" smtClean="0"/>
              <a:t>Materials and Procedures</a:t>
            </a:r>
          </a:p>
          <a:p>
            <a:pPr lvl="1"/>
            <a:r>
              <a:rPr lang="en-US" sz="2800" dirty="0" smtClean="0"/>
              <a:t>Graph/Table </a:t>
            </a:r>
            <a:r>
              <a:rPr lang="en-US" sz="2800" dirty="0"/>
              <a:t>Rough Drafts</a:t>
            </a:r>
          </a:p>
          <a:p>
            <a:r>
              <a:rPr lang="en-US" sz="3600" dirty="0"/>
              <a:t>November </a:t>
            </a:r>
            <a:r>
              <a:rPr lang="en-US" sz="3600" dirty="0" smtClean="0"/>
              <a:t>18</a:t>
            </a:r>
            <a:r>
              <a:rPr lang="en-US" sz="2800" dirty="0"/>
              <a:t>	</a:t>
            </a:r>
            <a:endParaRPr lang="en-US" sz="2800" dirty="0" smtClean="0"/>
          </a:p>
          <a:p>
            <a:pPr lvl="1"/>
            <a:r>
              <a:rPr lang="en-US" sz="2800" dirty="0" smtClean="0"/>
              <a:t>Projects </a:t>
            </a:r>
            <a:r>
              <a:rPr lang="en-US" sz="2800" dirty="0"/>
              <a:t>Due/In-Class Presentations: </a:t>
            </a:r>
            <a:endParaRPr lang="en-US" sz="2800" dirty="0" smtClean="0"/>
          </a:p>
          <a:p>
            <a:pPr lvl="2"/>
            <a:r>
              <a:rPr lang="en-US" sz="2800" dirty="0" smtClean="0"/>
              <a:t>Process Journal </a:t>
            </a:r>
          </a:p>
          <a:p>
            <a:pPr lvl="2"/>
            <a:r>
              <a:rPr lang="en-US" sz="2800" dirty="0" smtClean="0"/>
              <a:t>Binder</a:t>
            </a:r>
          </a:p>
          <a:p>
            <a:pPr lvl="2"/>
            <a:r>
              <a:rPr lang="en-US" sz="2800" dirty="0" smtClean="0"/>
              <a:t>Tri – Fold Board</a:t>
            </a:r>
            <a:endParaRPr lang="en-US" sz="2800" dirty="0"/>
          </a:p>
          <a:p>
            <a:endParaRPr lang="en-US" dirty="0"/>
          </a:p>
        </p:txBody>
      </p:sp>
    </p:spTree>
    <p:extLst>
      <p:ext uri="{BB962C8B-B14F-4D97-AF65-F5344CB8AC3E}">
        <p14:creationId xmlns:p14="http://schemas.microsoft.com/office/powerpoint/2010/main" val="2774291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a:t>
            </a:r>
            <a:endParaRPr lang="en-US" dirty="0"/>
          </a:p>
        </p:txBody>
      </p:sp>
      <p:sp>
        <p:nvSpPr>
          <p:cNvPr id="3" name="Content Placeholder 2"/>
          <p:cNvSpPr>
            <a:spLocks noGrp="1"/>
          </p:cNvSpPr>
          <p:nvPr>
            <p:ph idx="1"/>
          </p:nvPr>
        </p:nvSpPr>
        <p:spPr/>
        <p:txBody>
          <a:bodyPr/>
          <a:lstStyle/>
          <a:p>
            <a:r>
              <a:rPr lang="en-US" dirty="0" smtClean="0"/>
              <a:t>Each year as your student progresses through Liza, their science teacher will build upon the skills learned in the previous year.</a:t>
            </a:r>
          </a:p>
          <a:p>
            <a:r>
              <a:rPr lang="en-US" dirty="0" smtClean="0"/>
              <a:t>Students have the option of improving upon last year’s Science Fair project.  However, next year they will be required to improve upon this year’s Science Fair Project.</a:t>
            </a:r>
          </a:p>
          <a:p>
            <a:r>
              <a:rPr lang="en-US" dirty="0" smtClean="0"/>
              <a:t>When picking a project this year, make sure it something that can built upon. </a:t>
            </a:r>
            <a:endParaRPr lang="en-US" dirty="0"/>
          </a:p>
        </p:txBody>
      </p:sp>
    </p:spTree>
    <p:extLst>
      <p:ext uri="{BB962C8B-B14F-4D97-AF65-F5344CB8AC3E}">
        <p14:creationId xmlns:p14="http://schemas.microsoft.com/office/powerpoint/2010/main" val="862344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Paper: </a:t>
            </a:r>
            <a:r>
              <a:rPr lang="en-US" dirty="0" smtClean="0"/>
              <a:t>MLA</a:t>
            </a:r>
            <a:r>
              <a:rPr lang="en-US" dirty="0" smtClean="0"/>
              <a:t> </a:t>
            </a:r>
            <a:r>
              <a:rPr lang="en-US" dirty="0" smtClean="0"/>
              <a:t>Format</a:t>
            </a:r>
            <a:endParaRPr lang="en-US" dirty="0"/>
          </a:p>
        </p:txBody>
      </p:sp>
      <p:sp>
        <p:nvSpPr>
          <p:cNvPr id="3" name="Content Placeholder 2"/>
          <p:cNvSpPr>
            <a:spLocks noGrp="1"/>
          </p:cNvSpPr>
          <p:nvPr>
            <p:ph idx="1"/>
          </p:nvPr>
        </p:nvSpPr>
        <p:spPr/>
        <p:txBody>
          <a:bodyPr/>
          <a:lstStyle/>
          <a:p>
            <a:r>
              <a:rPr lang="en-US" dirty="0" smtClean="0"/>
              <a:t>Length</a:t>
            </a:r>
          </a:p>
          <a:p>
            <a:pPr lvl="1"/>
            <a:r>
              <a:rPr lang="en-US" dirty="0" smtClean="0"/>
              <a:t>4</a:t>
            </a:r>
            <a:r>
              <a:rPr lang="en-US" baseline="30000" dirty="0" smtClean="0"/>
              <a:t>th</a:t>
            </a:r>
            <a:r>
              <a:rPr lang="en-US" dirty="0" smtClean="0"/>
              <a:t> &amp; 5</a:t>
            </a:r>
            <a:r>
              <a:rPr lang="en-US" baseline="30000" dirty="0" smtClean="0"/>
              <a:t>th</a:t>
            </a:r>
            <a:r>
              <a:rPr lang="en-US" dirty="0" smtClean="0"/>
              <a:t> Period: 1.5 Pages</a:t>
            </a:r>
          </a:p>
          <a:p>
            <a:pPr lvl="1"/>
            <a:r>
              <a:rPr lang="en-US" dirty="0" smtClean="0"/>
              <a:t>3</a:t>
            </a:r>
            <a:r>
              <a:rPr lang="en-US" baseline="30000" dirty="0" smtClean="0"/>
              <a:t>rd</a:t>
            </a:r>
            <a:r>
              <a:rPr lang="en-US" dirty="0" smtClean="0"/>
              <a:t>, 6</a:t>
            </a:r>
            <a:r>
              <a:rPr lang="en-US" baseline="30000" dirty="0" smtClean="0"/>
              <a:t>th</a:t>
            </a:r>
            <a:r>
              <a:rPr lang="en-US" dirty="0" smtClean="0"/>
              <a:t>, and 7</a:t>
            </a:r>
            <a:r>
              <a:rPr lang="en-US" baseline="30000" dirty="0" smtClean="0"/>
              <a:t>th</a:t>
            </a:r>
            <a:r>
              <a:rPr lang="en-US" dirty="0" smtClean="0"/>
              <a:t> : 2 Pages</a:t>
            </a:r>
          </a:p>
          <a:p>
            <a:r>
              <a:rPr lang="en-US" dirty="0" smtClean="0"/>
              <a:t>Title Page</a:t>
            </a:r>
          </a:p>
          <a:p>
            <a:r>
              <a:rPr lang="en-US" dirty="0" smtClean="0"/>
              <a:t>Outline</a:t>
            </a:r>
          </a:p>
          <a:p>
            <a:r>
              <a:rPr lang="en-US" dirty="0" smtClean="0"/>
              <a:t>5 Paragraphs</a:t>
            </a:r>
          </a:p>
          <a:p>
            <a:r>
              <a:rPr lang="en-US" dirty="0" smtClean="0"/>
              <a:t>Bibliography </a:t>
            </a:r>
            <a:r>
              <a:rPr lang="en-US" dirty="0" smtClean="0"/>
              <a:t>ML</a:t>
            </a:r>
            <a:r>
              <a:rPr lang="en-US" dirty="0" smtClean="0"/>
              <a:t>A</a:t>
            </a:r>
            <a:endParaRPr lang="en-US" dirty="0" smtClean="0"/>
          </a:p>
          <a:p>
            <a:r>
              <a:rPr lang="en-US" dirty="0" smtClean="0"/>
              <a:t>Index cards must be turned in with the research paper.</a:t>
            </a:r>
          </a:p>
          <a:p>
            <a:r>
              <a:rPr lang="en-US" dirty="0" smtClean="0"/>
              <a:t>Must be turned in using a report cover/sleeve. </a:t>
            </a:r>
          </a:p>
        </p:txBody>
      </p:sp>
    </p:spTree>
    <p:extLst>
      <p:ext uri="{BB962C8B-B14F-4D97-AF65-F5344CB8AC3E}">
        <p14:creationId xmlns:p14="http://schemas.microsoft.com/office/powerpoint/2010/main" val="332406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Experimental Design</a:t>
            </a:r>
            <a:endParaRPr lang="en-US" dirty="0"/>
          </a:p>
        </p:txBody>
      </p:sp>
      <p:sp>
        <p:nvSpPr>
          <p:cNvPr id="3" name="Content Placeholder 2"/>
          <p:cNvSpPr>
            <a:spLocks noGrp="1"/>
          </p:cNvSpPr>
          <p:nvPr>
            <p:ph idx="1"/>
          </p:nvPr>
        </p:nvSpPr>
        <p:spPr>
          <a:xfrm>
            <a:off x="152400" y="1219200"/>
            <a:ext cx="8763000" cy="4953000"/>
          </a:xfrm>
        </p:spPr>
        <p:txBody>
          <a:bodyPr>
            <a:noAutofit/>
          </a:bodyPr>
          <a:lstStyle/>
          <a:p>
            <a:endParaRPr lang="en-US" sz="2800" dirty="0" smtClean="0"/>
          </a:p>
          <a:p>
            <a:r>
              <a:rPr lang="en-US" sz="2800" dirty="0" smtClean="0"/>
              <a:t>Process Journal AKA Logbook</a:t>
            </a:r>
          </a:p>
          <a:p>
            <a:pPr lvl="1"/>
            <a:r>
              <a:rPr lang="en-US" sz="2400" dirty="0" smtClean="0"/>
              <a:t>Used for the duration of the project.</a:t>
            </a:r>
          </a:p>
          <a:p>
            <a:pPr lvl="1"/>
            <a:r>
              <a:rPr lang="en-US" sz="2400" dirty="0" smtClean="0"/>
              <a:t>Passed to Mrs. </a:t>
            </a:r>
            <a:r>
              <a:rPr lang="en-US" sz="2400" dirty="0"/>
              <a:t>Buchanan </a:t>
            </a:r>
            <a:r>
              <a:rPr lang="en-US" sz="2400" dirty="0" smtClean="0"/>
              <a:t> </a:t>
            </a:r>
            <a:r>
              <a:rPr lang="en-US" sz="2400" dirty="0" smtClean="0"/>
              <a:t>at the end of the year to be referred to next year.</a:t>
            </a:r>
          </a:p>
          <a:p>
            <a:r>
              <a:rPr lang="en-US" sz="2800" dirty="0" smtClean="0"/>
              <a:t> Binder</a:t>
            </a:r>
          </a:p>
          <a:p>
            <a:pPr lvl="1"/>
            <a:r>
              <a:rPr lang="en-US" sz="2400" dirty="0" smtClean="0"/>
              <a:t>Organizational placement of Tri-Fold Board contents.</a:t>
            </a:r>
          </a:p>
          <a:p>
            <a:pPr lvl="1"/>
            <a:r>
              <a:rPr lang="en-US" sz="2400" dirty="0" smtClean="0"/>
              <a:t>Research Paper, Process Journal, Application, Hypothesis, Variables, Data/Graphs, Conclusion, and Pictures</a:t>
            </a:r>
          </a:p>
          <a:p>
            <a:r>
              <a:rPr lang="en-US" sz="2800" dirty="0" smtClean="0"/>
              <a:t>Tri-Fold Board</a:t>
            </a:r>
          </a:p>
          <a:p>
            <a:pPr lvl="1"/>
            <a:r>
              <a:rPr lang="en-US" sz="2400" dirty="0" smtClean="0"/>
              <a:t>Abstract, Application, Hypothesis, Variables, Data/Graphs, Conclusion, and Pictures</a:t>
            </a:r>
          </a:p>
          <a:p>
            <a:pPr lvl="1"/>
            <a:endParaRPr lang="en-US" sz="2400" dirty="0" smtClean="0"/>
          </a:p>
          <a:p>
            <a:endParaRPr lang="en-US" sz="2800" dirty="0"/>
          </a:p>
        </p:txBody>
      </p:sp>
    </p:spTree>
    <p:extLst>
      <p:ext uri="{BB962C8B-B14F-4D97-AF65-F5344CB8AC3E}">
        <p14:creationId xmlns:p14="http://schemas.microsoft.com/office/powerpoint/2010/main" val="897268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dirty="0" smtClean="0"/>
              <a:t>November 18 – November 21: In Class Presentations</a:t>
            </a:r>
          </a:p>
          <a:p>
            <a:pPr lvl="1"/>
            <a:r>
              <a:rPr lang="en-US" dirty="0" smtClean="0"/>
              <a:t>Mrs. Frazier and Peers</a:t>
            </a:r>
          </a:p>
          <a:p>
            <a:r>
              <a:rPr lang="en-US" dirty="0" smtClean="0"/>
              <a:t>December 2 – Preliminary Judging </a:t>
            </a:r>
          </a:p>
          <a:p>
            <a:pPr lvl="1"/>
            <a:r>
              <a:rPr lang="en-US" dirty="0" smtClean="0"/>
              <a:t>Science Department of Liza Jackson</a:t>
            </a:r>
          </a:p>
          <a:p>
            <a:r>
              <a:rPr lang="en-US" dirty="0" smtClean="0"/>
              <a:t>December 8 – Liza Jackson Science Fair</a:t>
            </a:r>
          </a:p>
          <a:p>
            <a:pPr lvl="1"/>
            <a:r>
              <a:rPr lang="en-US" dirty="0" smtClean="0"/>
              <a:t>Panel of Scientists </a:t>
            </a:r>
          </a:p>
          <a:p>
            <a:r>
              <a:rPr lang="en-US" dirty="0" smtClean="0"/>
              <a:t>February – Okaloosa County Regional Science Fair</a:t>
            </a:r>
          </a:p>
          <a:p>
            <a:pPr lvl="1"/>
            <a:r>
              <a:rPr lang="en-US" dirty="0" smtClean="0"/>
              <a:t>Panel of Scientists</a:t>
            </a:r>
            <a:endParaRPr lang="en-US" dirty="0"/>
          </a:p>
        </p:txBody>
      </p:sp>
    </p:spTree>
    <p:extLst>
      <p:ext uri="{BB962C8B-B14F-4D97-AF65-F5344CB8AC3E}">
        <p14:creationId xmlns:p14="http://schemas.microsoft.com/office/powerpoint/2010/main" val="3763994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72201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623" y="0"/>
            <a:ext cx="8229600" cy="1143000"/>
          </a:xfrm>
        </p:spPr>
        <p:txBody>
          <a:bodyPr/>
          <a:lstStyle/>
          <a:p>
            <a:r>
              <a:rPr lang="en-US" dirty="0" smtClean="0"/>
              <a:t>Meet the TEAM!</a:t>
            </a:r>
            <a:endParaRPr lang="en-US" dirty="0"/>
          </a:p>
        </p:txBody>
      </p:sp>
      <p:sp>
        <p:nvSpPr>
          <p:cNvPr id="5" name="Rectangle 4"/>
          <p:cNvSpPr/>
          <p:nvPr/>
        </p:nvSpPr>
        <p:spPr>
          <a:xfrm>
            <a:off x="533400" y="1149927"/>
            <a:ext cx="6625660" cy="1200329"/>
          </a:xfrm>
          <a:prstGeom prst="rect">
            <a:avLst/>
          </a:prstGeom>
          <a:noFill/>
        </p:spPr>
        <p:txBody>
          <a:bodyPr wrap="none" lIns="91440" tIns="45720" rIns="91440" bIns="45720">
            <a:spAutoFit/>
          </a:bodyPr>
          <a:lstStyle/>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Mrs. Jennifer Auriemma – Civics</a:t>
            </a:r>
          </a:p>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Jauriemma@lizajackson.org</a:t>
            </a:r>
            <a:endParaRPr lang="en-U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6" name="Rectangle 5"/>
          <p:cNvSpPr/>
          <p:nvPr/>
        </p:nvSpPr>
        <p:spPr>
          <a:xfrm>
            <a:off x="2743200" y="2350256"/>
            <a:ext cx="6236387" cy="1200329"/>
          </a:xfrm>
          <a:prstGeom prst="rect">
            <a:avLst/>
          </a:prstGeom>
          <a:noFill/>
        </p:spPr>
        <p:txBody>
          <a:bodyPr wrap="none" lIns="91440" tIns="45720" rIns="91440" bIns="45720">
            <a:spAutoFit/>
          </a:bodyPr>
          <a:lstStyle/>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Mrs. </a:t>
            </a:r>
            <a:r>
              <a:rPr lang="en-US" sz="3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Janessa</a:t>
            </a: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sz="3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Chriswell</a:t>
            </a: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 Math</a:t>
            </a:r>
          </a:p>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Jchriswell@lizajackson.org</a:t>
            </a:r>
            <a:endParaRPr lang="en-U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7" name="Rectangle 6"/>
          <p:cNvSpPr/>
          <p:nvPr/>
        </p:nvSpPr>
        <p:spPr>
          <a:xfrm>
            <a:off x="152400" y="3428999"/>
            <a:ext cx="6164636" cy="1200329"/>
          </a:xfrm>
          <a:prstGeom prst="rect">
            <a:avLst/>
          </a:prstGeom>
          <a:noFill/>
        </p:spPr>
        <p:txBody>
          <a:bodyPr wrap="none" lIns="91440" tIns="45720" rIns="91440" bIns="45720">
            <a:spAutoFit/>
          </a:bodyPr>
          <a:lstStyle/>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Mrs. Tangela Frazier – Science</a:t>
            </a:r>
          </a:p>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Tfrazier@lizajackson.org</a:t>
            </a:r>
            <a:endParaRPr lang="en-U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Rectangle 7"/>
          <p:cNvSpPr/>
          <p:nvPr/>
        </p:nvSpPr>
        <p:spPr>
          <a:xfrm>
            <a:off x="2446708" y="4495799"/>
            <a:ext cx="6532879" cy="1200329"/>
          </a:xfrm>
          <a:prstGeom prst="rect">
            <a:avLst/>
          </a:prstGeom>
          <a:noFill/>
        </p:spPr>
        <p:txBody>
          <a:bodyPr wrap="none" lIns="91440" tIns="45720" rIns="91440" bIns="45720">
            <a:spAutoFit/>
          </a:bodyPr>
          <a:lstStyle/>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Mr. Thomas Savage – Language</a:t>
            </a:r>
          </a:p>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TSavage@lizajackson.org</a:t>
            </a:r>
            <a:endParaRPr lang="en-U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9" name="Rectangle 8"/>
          <p:cNvSpPr/>
          <p:nvPr/>
        </p:nvSpPr>
        <p:spPr>
          <a:xfrm>
            <a:off x="240308" y="5472545"/>
            <a:ext cx="6076728" cy="1200329"/>
          </a:xfrm>
          <a:prstGeom prst="rect">
            <a:avLst/>
          </a:prstGeom>
          <a:noFill/>
        </p:spPr>
        <p:txBody>
          <a:bodyPr wrap="none" lIns="91440" tIns="45720" rIns="91440" bIns="45720">
            <a:spAutoFit/>
          </a:bodyPr>
          <a:lstStyle/>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Mrs. </a:t>
            </a:r>
            <a:r>
              <a:rPr lang="en-US" sz="36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Analisa</a:t>
            </a: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Torres – Spanish</a:t>
            </a:r>
          </a:p>
          <a:p>
            <a:pPr algn="ctr"/>
            <a:r>
              <a:rPr 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Atorres@lizajackson.org</a:t>
            </a:r>
            <a:endParaRPr lang="en-U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1215478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 of the FREE, because of the BRAVE!</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smtClean="0"/>
              <a:t>Military Counselor</a:t>
            </a:r>
          </a:p>
          <a:p>
            <a:pPr marL="0" indent="0">
              <a:buNone/>
            </a:pPr>
            <a:endParaRPr lang="en-US" dirty="0"/>
          </a:p>
        </p:txBody>
      </p:sp>
      <p:sp>
        <p:nvSpPr>
          <p:cNvPr id="4" name="Rectangle 3"/>
          <p:cNvSpPr/>
          <p:nvPr/>
        </p:nvSpPr>
        <p:spPr>
          <a:xfrm>
            <a:off x="2441003" y="2967335"/>
            <a:ext cx="426200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Ms. </a:t>
            </a:r>
            <a:r>
              <a:rPr lang="en-US" sz="5400" b="1" cap="none" spc="0" dirty="0" err="1" smtClean="0">
                <a:ln w="50800"/>
                <a:solidFill>
                  <a:schemeClr val="bg1">
                    <a:shade val="50000"/>
                  </a:schemeClr>
                </a:solidFill>
                <a:effectLst/>
              </a:rPr>
              <a:t>Decamera</a:t>
            </a:r>
            <a:endParaRPr lang="en-US" sz="5400" b="1" cap="none" spc="0" dirty="0">
              <a:ln w="50800"/>
              <a:solidFill>
                <a:schemeClr val="bg1">
                  <a:shade val="50000"/>
                </a:schemeClr>
              </a:solidFill>
              <a:effectLst/>
            </a:endParaRPr>
          </a:p>
        </p:txBody>
      </p:sp>
    </p:spTree>
    <p:extLst>
      <p:ext uri="{BB962C8B-B14F-4D97-AF65-F5344CB8AC3E}">
        <p14:creationId xmlns:p14="http://schemas.microsoft.com/office/powerpoint/2010/main" val="51331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81000"/>
            <a:ext cx="8077200" cy="1200329"/>
          </a:xfrm>
          <a:prstGeom prst="rect">
            <a:avLst/>
          </a:prstGeom>
          <a:noFill/>
        </p:spPr>
        <p:txBody>
          <a:bodyPr wrap="square" rtlCol="0">
            <a:spAutoFit/>
          </a:bodyPr>
          <a:lstStyle/>
          <a:p>
            <a:r>
              <a:rPr lang="en-US" sz="3600" dirty="0" smtClean="0">
                <a:solidFill>
                  <a:srgbClr val="00B0F0"/>
                </a:solidFill>
                <a:latin typeface="Baveuse" pitchFamily="2" charset="0"/>
              </a:rPr>
              <a:t>Language Acquisition - Spanish</a:t>
            </a:r>
            <a:endParaRPr lang="en-US" sz="3600" dirty="0">
              <a:solidFill>
                <a:srgbClr val="00B0F0"/>
              </a:solidFill>
              <a:latin typeface="Baveuse" pitchFamily="2" charset="0"/>
            </a:endParaRPr>
          </a:p>
        </p:txBody>
      </p:sp>
      <p:sp>
        <p:nvSpPr>
          <p:cNvPr id="5" name="TextBox 4"/>
          <p:cNvSpPr txBox="1"/>
          <p:nvPr/>
        </p:nvSpPr>
        <p:spPr>
          <a:xfrm>
            <a:off x="609600" y="1828800"/>
            <a:ext cx="8077200" cy="4524315"/>
          </a:xfrm>
          <a:prstGeom prst="rect">
            <a:avLst/>
          </a:prstGeom>
          <a:noFill/>
        </p:spPr>
        <p:txBody>
          <a:bodyPr wrap="square" rtlCol="0">
            <a:spAutoFit/>
          </a:bodyPr>
          <a:lstStyle/>
          <a:p>
            <a:pPr marL="285750" indent="-285750">
              <a:buFont typeface="Arial" pitchFamily="34" charset="0"/>
              <a:buChar char="•"/>
            </a:pPr>
            <a:r>
              <a:rPr lang="en-US" sz="3200" dirty="0" smtClean="0">
                <a:solidFill>
                  <a:schemeClr val="bg1"/>
                </a:solidFill>
              </a:rPr>
              <a:t>Students will improve on the basics skills acquired in Sixth Grade</a:t>
            </a:r>
          </a:p>
          <a:p>
            <a:pPr marL="285750" indent="-285750">
              <a:buFont typeface="Arial" pitchFamily="34" charset="0"/>
              <a:buChar char="•"/>
            </a:pPr>
            <a:r>
              <a:rPr lang="en-US" sz="3200" dirty="0" smtClean="0">
                <a:solidFill>
                  <a:srgbClr val="FFFF00"/>
                </a:solidFill>
              </a:rPr>
              <a:t>All the Language acquisition skills are stressed in this course</a:t>
            </a:r>
          </a:p>
          <a:p>
            <a:pPr marL="742950" lvl="1" indent="-285750">
              <a:buFont typeface="Arial" pitchFamily="34" charset="0"/>
              <a:buChar char="•"/>
            </a:pPr>
            <a:r>
              <a:rPr lang="en-US" sz="3200" dirty="0" smtClean="0">
                <a:solidFill>
                  <a:schemeClr val="bg1"/>
                </a:solidFill>
              </a:rPr>
              <a:t>Reading</a:t>
            </a:r>
          </a:p>
          <a:p>
            <a:pPr marL="742950" lvl="1" indent="-285750">
              <a:buFont typeface="Arial" pitchFamily="34" charset="0"/>
              <a:buChar char="•"/>
            </a:pPr>
            <a:r>
              <a:rPr lang="en-US" sz="3200" dirty="0" smtClean="0">
                <a:solidFill>
                  <a:schemeClr val="bg1"/>
                </a:solidFill>
              </a:rPr>
              <a:t>Listening</a:t>
            </a:r>
          </a:p>
          <a:p>
            <a:pPr marL="742950" lvl="1" indent="-285750">
              <a:buFont typeface="Arial" pitchFamily="34" charset="0"/>
              <a:buChar char="•"/>
            </a:pPr>
            <a:r>
              <a:rPr lang="en-US" sz="3200" dirty="0" smtClean="0">
                <a:solidFill>
                  <a:schemeClr val="bg1"/>
                </a:solidFill>
              </a:rPr>
              <a:t>Writing</a:t>
            </a:r>
          </a:p>
          <a:p>
            <a:pPr marL="742950" lvl="1" indent="-285750">
              <a:buFont typeface="Arial" pitchFamily="34" charset="0"/>
              <a:buChar char="•"/>
            </a:pPr>
            <a:r>
              <a:rPr lang="en-US" sz="3200" dirty="0" smtClean="0">
                <a:solidFill>
                  <a:schemeClr val="bg1"/>
                </a:solidFill>
              </a:rPr>
              <a:t>Interpreting Visual Language</a:t>
            </a:r>
          </a:p>
          <a:p>
            <a:pPr marL="742950" lvl="1" indent="-285750">
              <a:buFont typeface="Arial" pitchFamily="34" charset="0"/>
              <a:buChar char="•"/>
            </a:pPr>
            <a:r>
              <a:rPr lang="en-US" sz="3200" dirty="0" smtClean="0">
                <a:solidFill>
                  <a:schemeClr val="bg1"/>
                </a:solidFill>
              </a:rPr>
              <a:t>Speaking</a:t>
            </a:r>
          </a:p>
        </p:txBody>
      </p:sp>
    </p:spTree>
    <p:extLst>
      <p:ext uri="{BB962C8B-B14F-4D97-AF65-F5344CB8AC3E}">
        <p14:creationId xmlns:p14="http://schemas.microsoft.com/office/powerpoint/2010/main" val="378287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 y="304800"/>
            <a:ext cx="8610600" cy="6278642"/>
          </a:xfrm>
          <a:prstGeom prst="rect">
            <a:avLst/>
          </a:prstGeom>
        </p:spPr>
        <p:txBody>
          <a:bodyPr wrap="square">
            <a:spAutoFit/>
          </a:bodyPr>
          <a:lstStyle/>
          <a:p>
            <a:pPr marL="285750" indent="-285750">
              <a:buFont typeface="Arial" pitchFamily="34" charset="0"/>
              <a:buChar char="•"/>
            </a:pPr>
            <a:r>
              <a:rPr lang="en-US" sz="3200" dirty="0" smtClean="0">
                <a:solidFill>
                  <a:srgbClr val="FF0000"/>
                </a:solidFill>
              </a:rPr>
              <a:t>Web Assignments – www.MySpanishWorld.com</a:t>
            </a:r>
          </a:p>
          <a:p>
            <a:pPr marL="742950" lvl="1" indent="-285750">
              <a:buFont typeface="Arial" pitchFamily="34" charset="0"/>
              <a:buChar char="•"/>
            </a:pPr>
            <a:r>
              <a:rPr lang="en-US" sz="3200" dirty="0" smtClean="0">
                <a:solidFill>
                  <a:schemeClr val="bg1"/>
                </a:solidFill>
              </a:rPr>
              <a:t>Students are doing well with the web assignments and we are progressing rapidly</a:t>
            </a:r>
          </a:p>
          <a:p>
            <a:pPr marL="1200150" lvl="2" indent="-285750">
              <a:buFont typeface="Arial" pitchFamily="34" charset="0"/>
              <a:buChar char="•"/>
            </a:pPr>
            <a:r>
              <a:rPr lang="en-US" sz="3200" b="1" dirty="0" smtClean="0">
                <a:solidFill>
                  <a:srgbClr val="FFFF00"/>
                </a:solidFill>
              </a:rPr>
              <a:t>Web assignments are available to view in a computer or mobile device</a:t>
            </a:r>
          </a:p>
          <a:p>
            <a:pPr marL="1200150" lvl="2" indent="-285750">
              <a:buFont typeface="Arial" pitchFamily="34" charset="0"/>
              <a:buChar char="•"/>
            </a:pPr>
            <a:r>
              <a:rPr lang="en-US" sz="3200" b="1" dirty="0" smtClean="0">
                <a:solidFill>
                  <a:srgbClr val="00B0F0"/>
                </a:solidFill>
              </a:rPr>
              <a:t>In the event that technology issues arise, the students have their textbook or supplemental materials</a:t>
            </a:r>
          </a:p>
          <a:p>
            <a:pPr marL="1200150" lvl="2" indent="-285750">
              <a:buFont typeface="Arial" pitchFamily="34" charset="0"/>
              <a:buChar char="•"/>
            </a:pPr>
            <a:r>
              <a:rPr lang="en-US" sz="3200" dirty="0" smtClean="0">
                <a:solidFill>
                  <a:schemeClr val="bg1"/>
                </a:solidFill>
              </a:rPr>
              <a:t>All assignments are discussed in class before the student goes home.  Please check your student’s planner if you ever have questions.</a:t>
            </a:r>
          </a:p>
          <a:p>
            <a:endParaRPr lang="en-US" dirty="0"/>
          </a:p>
        </p:txBody>
      </p:sp>
    </p:spTree>
    <p:extLst>
      <p:ext uri="{BB962C8B-B14F-4D97-AF65-F5344CB8AC3E}">
        <p14:creationId xmlns:p14="http://schemas.microsoft.com/office/powerpoint/2010/main" val="175090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SCIENCE FAIR!!!!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5073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is the Science Fair?</a:t>
            </a:r>
            <a:endParaRPr lang="en-US" dirty="0"/>
          </a:p>
        </p:txBody>
      </p:sp>
      <p:sp>
        <p:nvSpPr>
          <p:cNvPr id="3" name="Content Placeholder 2"/>
          <p:cNvSpPr>
            <a:spLocks noGrp="1"/>
          </p:cNvSpPr>
          <p:nvPr>
            <p:ph idx="1"/>
          </p:nvPr>
        </p:nvSpPr>
        <p:spPr/>
        <p:txBody>
          <a:bodyPr/>
          <a:lstStyle/>
          <a:p>
            <a:r>
              <a:rPr lang="en-US" dirty="0" smtClean="0"/>
              <a:t>The time of year when students realize their true potential.  They learn to appreciate the work of brilliant scientists before them.  They learn that every great idea began with one simple observation.  As they embark on this journey, they will need all of us to help them …..SURVIVE!! </a:t>
            </a:r>
            <a:r>
              <a:rPr lang="en-US" dirty="0" smtClean="0">
                <a:sym typeface="Wingdings" pitchFamily="2" charset="2"/>
              </a:rPr>
              <a:t> </a:t>
            </a:r>
            <a:endParaRPr lang="en-US" dirty="0"/>
          </a:p>
        </p:txBody>
      </p:sp>
    </p:spTree>
    <p:extLst>
      <p:ext uri="{BB962C8B-B14F-4D97-AF65-F5344CB8AC3E}">
        <p14:creationId xmlns:p14="http://schemas.microsoft.com/office/powerpoint/2010/main" val="2293591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Quick Facts!</a:t>
            </a:r>
            <a:endParaRPr lang="en-US" dirty="0"/>
          </a:p>
        </p:txBody>
      </p:sp>
      <p:sp>
        <p:nvSpPr>
          <p:cNvPr id="3" name="Content Placeholder 2"/>
          <p:cNvSpPr>
            <a:spLocks noGrp="1"/>
          </p:cNvSpPr>
          <p:nvPr>
            <p:ph idx="1"/>
          </p:nvPr>
        </p:nvSpPr>
        <p:spPr>
          <a:xfrm>
            <a:off x="228600" y="1066800"/>
            <a:ext cx="8686800" cy="5181600"/>
          </a:xfrm>
        </p:spPr>
        <p:txBody>
          <a:bodyPr>
            <a:noAutofit/>
          </a:bodyPr>
          <a:lstStyle/>
          <a:p>
            <a:r>
              <a:rPr lang="en-US" sz="2800" dirty="0" smtClean="0"/>
              <a:t>No Partners</a:t>
            </a:r>
          </a:p>
          <a:p>
            <a:r>
              <a:rPr lang="en-US" sz="2800" dirty="0" smtClean="0"/>
              <a:t>Consumer Experiments may not make it pass Classroom Presentations (E.g. Bounty vs. Brawny)</a:t>
            </a:r>
          </a:p>
          <a:p>
            <a:r>
              <a:rPr lang="en-US" sz="2800" dirty="0" smtClean="0"/>
              <a:t>Do not begin working on the Experimental Portion until you have received teacher permission.</a:t>
            </a:r>
          </a:p>
          <a:p>
            <a:r>
              <a:rPr lang="en-US" sz="2800" dirty="0" smtClean="0"/>
              <a:t>Research Papers will receive grades in both Science and Language Arts.  Mr. Savage will grade Intro, Conclusion, Grammar, and Punctuation.  Mr. Frazier will grade Scientific Content.</a:t>
            </a:r>
          </a:p>
          <a:p>
            <a:r>
              <a:rPr lang="en-US" sz="2800" dirty="0" smtClean="0"/>
              <a:t>Fearsome 7 Projects must be approved by Ms. Frazier FIRST! They must be conducted under the supervision of a Verified Scientist.</a:t>
            </a:r>
            <a:endParaRPr lang="en-US" sz="2800" dirty="0"/>
          </a:p>
        </p:txBody>
      </p:sp>
    </p:spTree>
    <p:extLst>
      <p:ext uri="{BB962C8B-B14F-4D97-AF65-F5344CB8AC3E}">
        <p14:creationId xmlns:p14="http://schemas.microsoft.com/office/powerpoint/2010/main" val="357666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855"/>
            <a:ext cx="8229600" cy="1143000"/>
          </a:xfrm>
        </p:spPr>
        <p:txBody>
          <a:bodyPr>
            <a:normAutofit fontScale="90000"/>
          </a:bodyPr>
          <a:lstStyle/>
          <a:p>
            <a:r>
              <a:rPr lang="en-US" dirty="0" smtClean="0"/>
              <a:t>Important Dates: 1</a:t>
            </a:r>
            <a:r>
              <a:rPr lang="en-US" baseline="30000" dirty="0" smtClean="0"/>
              <a:t>st</a:t>
            </a:r>
            <a:r>
              <a:rPr lang="en-US" dirty="0" smtClean="0"/>
              <a:t> 9-Weeks</a:t>
            </a:r>
            <a:br>
              <a:rPr lang="en-US" dirty="0" smtClean="0"/>
            </a:br>
            <a:r>
              <a:rPr lang="en-US" dirty="0" smtClean="0"/>
              <a:t>Research</a:t>
            </a:r>
            <a:endParaRPr lang="en-US" dirty="0"/>
          </a:p>
        </p:txBody>
      </p:sp>
      <p:sp>
        <p:nvSpPr>
          <p:cNvPr id="3" name="Content Placeholder 2"/>
          <p:cNvSpPr>
            <a:spLocks noGrp="1"/>
          </p:cNvSpPr>
          <p:nvPr>
            <p:ph idx="1"/>
          </p:nvPr>
        </p:nvSpPr>
        <p:spPr>
          <a:xfrm>
            <a:off x="152400" y="1905000"/>
            <a:ext cx="8839200" cy="5410200"/>
          </a:xfrm>
        </p:spPr>
        <p:txBody>
          <a:bodyPr>
            <a:noAutofit/>
          </a:bodyPr>
          <a:lstStyle/>
          <a:p>
            <a:r>
              <a:rPr lang="en-US" sz="3200" dirty="0" smtClean="0"/>
              <a:t>*</a:t>
            </a:r>
            <a:r>
              <a:rPr lang="en-US" sz="3200" dirty="0"/>
              <a:t>September 16 	3 Topics</a:t>
            </a:r>
          </a:p>
          <a:p>
            <a:r>
              <a:rPr lang="en-US" sz="3200" dirty="0"/>
              <a:t>*September </a:t>
            </a:r>
            <a:r>
              <a:rPr lang="en-US" sz="3200" dirty="0" smtClean="0"/>
              <a:t>29</a:t>
            </a:r>
            <a:r>
              <a:rPr lang="en-US" sz="3200" dirty="0"/>
              <a:t>	Research Notecards MLA</a:t>
            </a:r>
          </a:p>
          <a:p>
            <a:r>
              <a:rPr lang="en-US" sz="3200" dirty="0"/>
              <a:t>*September 29 	Research Paper Rough </a:t>
            </a:r>
            <a:r>
              <a:rPr lang="en-US" sz="3200" dirty="0" smtClean="0"/>
              <a:t>Draft</a:t>
            </a:r>
          </a:p>
          <a:p>
            <a:r>
              <a:rPr lang="en-US" sz="3200" dirty="0" smtClean="0"/>
              <a:t>October 1</a:t>
            </a:r>
            <a:r>
              <a:rPr lang="en-US" sz="3200" baseline="30000" dirty="0" smtClean="0"/>
              <a:t>st</a:t>
            </a:r>
            <a:r>
              <a:rPr lang="en-US" sz="3200" dirty="0" smtClean="0"/>
              <a:t>		Research Paper to L. Arts</a:t>
            </a:r>
            <a:endParaRPr lang="en-US" sz="3200" dirty="0"/>
          </a:p>
          <a:p>
            <a:r>
              <a:rPr lang="en-US" sz="3200" dirty="0"/>
              <a:t>*October 13 		Research Paper Outline</a:t>
            </a:r>
          </a:p>
          <a:p>
            <a:r>
              <a:rPr lang="en-US" sz="3200" dirty="0"/>
              <a:t>*October 13 		Research Paper Final Draft</a:t>
            </a:r>
          </a:p>
          <a:p>
            <a:r>
              <a:rPr lang="en-US" sz="3200" dirty="0"/>
              <a:t>October 13   		</a:t>
            </a:r>
            <a:r>
              <a:rPr lang="en-US" sz="3200" dirty="0" smtClean="0"/>
              <a:t>Hypothesis</a:t>
            </a:r>
            <a:endParaRPr lang="en-US" sz="3200" dirty="0"/>
          </a:p>
          <a:p>
            <a:pPr marL="0" indent="0">
              <a:buNone/>
            </a:pPr>
            <a:r>
              <a:rPr lang="en-US" sz="3200" dirty="0"/>
              <a:t> </a:t>
            </a:r>
            <a:r>
              <a:rPr lang="en-US" sz="3200" dirty="0" smtClean="0"/>
              <a:t>*Working on in class</a:t>
            </a:r>
            <a:endParaRPr lang="en-US" sz="3200" dirty="0"/>
          </a:p>
          <a:p>
            <a:pPr marL="0" indent="0">
              <a:buNone/>
            </a:pPr>
            <a:r>
              <a:rPr lang="en-US" sz="3200" dirty="0"/>
              <a:t> </a:t>
            </a:r>
          </a:p>
          <a:p>
            <a:endParaRPr lang="en-US" sz="3200" dirty="0"/>
          </a:p>
        </p:txBody>
      </p:sp>
    </p:spTree>
    <p:extLst>
      <p:ext uri="{BB962C8B-B14F-4D97-AF65-F5344CB8AC3E}">
        <p14:creationId xmlns:p14="http://schemas.microsoft.com/office/powerpoint/2010/main" val="3243483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361</TotalTime>
  <Words>648</Words>
  <Application>Microsoft Office PowerPoint</Application>
  <PresentationFormat>On-screen Show (4:3)</PresentationFormat>
  <Paragraphs>94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Thatch</vt:lpstr>
      <vt:lpstr>7th Grade Info Night!</vt:lpstr>
      <vt:lpstr>Meet the TEAM!</vt:lpstr>
      <vt:lpstr>Home of the FREE, because of the BRAVE!</vt:lpstr>
      <vt:lpstr>PowerPoint Presentation</vt:lpstr>
      <vt:lpstr>PowerPoint Presentation</vt:lpstr>
      <vt:lpstr>SCIENCE FAIR!!!!</vt:lpstr>
      <vt:lpstr>What exactly is the Science Fair?</vt:lpstr>
      <vt:lpstr>Quick Facts!</vt:lpstr>
      <vt:lpstr>Important Dates: 1st 9-Weeks Research</vt:lpstr>
      <vt:lpstr>Important Dates: 2nd 9-Weeks Experimental Design</vt:lpstr>
      <vt:lpstr>Scaffolding</vt:lpstr>
      <vt:lpstr>Research Paper: MLA Format</vt:lpstr>
      <vt:lpstr>Experimental Design</vt:lpstr>
      <vt:lpstr>Presentations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Grade Info Night!</dc:title>
  <dc:creator>Tangela Frazier</dc:creator>
  <cp:lastModifiedBy>Tangela Frazier</cp:lastModifiedBy>
  <cp:revision>19</cp:revision>
  <dcterms:created xsi:type="dcterms:W3CDTF">2014-08-30T00:05:54Z</dcterms:created>
  <dcterms:modified xsi:type="dcterms:W3CDTF">2014-09-03T20:04:39Z</dcterms:modified>
</cp:coreProperties>
</file>