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avi" ContentType="video/avi"/>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8" r:id="rId4"/>
    <p:sldId id="257" r:id="rId5"/>
    <p:sldId id="259" r:id="rId6"/>
    <p:sldId id="260" r:id="rId7"/>
    <p:sldId id="261" r:id="rId8"/>
    <p:sldId id="262" r:id="rId9"/>
    <p:sldId id="264" r:id="rId10"/>
    <p:sldId id="265" r:id="rId11"/>
    <p:sldId id="266" r:id="rId12"/>
    <p:sldId id="267" r:id="rId13"/>
    <p:sldId id="263" r:id="rId14"/>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11754" algn="l" rtl="0" fontAlgn="base">
      <a:spcBef>
        <a:spcPct val="0"/>
      </a:spcBef>
      <a:spcAft>
        <a:spcPct val="0"/>
      </a:spcAft>
      <a:defRPr sz="2200" kern="1200">
        <a:solidFill>
          <a:schemeClr val="tx1"/>
        </a:solidFill>
        <a:latin typeface="Arial" charset="0"/>
        <a:ea typeface="+mn-ea"/>
        <a:cs typeface="+mn-cs"/>
      </a:defRPr>
    </a:lvl2pPr>
    <a:lvl3pPr marL="823509" algn="l" rtl="0" fontAlgn="base">
      <a:spcBef>
        <a:spcPct val="0"/>
      </a:spcBef>
      <a:spcAft>
        <a:spcPct val="0"/>
      </a:spcAft>
      <a:defRPr sz="2200" kern="1200">
        <a:solidFill>
          <a:schemeClr val="tx1"/>
        </a:solidFill>
        <a:latin typeface="Arial" charset="0"/>
        <a:ea typeface="+mn-ea"/>
        <a:cs typeface="+mn-cs"/>
      </a:defRPr>
    </a:lvl3pPr>
    <a:lvl4pPr marL="1235263" algn="l" rtl="0" fontAlgn="base">
      <a:spcBef>
        <a:spcPct val="0"/>
      </a:spcBef>
      <a:spcAft>
        <a:spcPct val="0"/>
      </a:spcAft>
      <a:defRPr sz="2200" kern="1200">
        <a:solidFill>
          <a:schemeClr val="tx1"/>
        </a:solidFill>
        <a:latin typeface="Arial" charset="0"/>
        <a:ea typeface="+mn-ea"/>
        <a:cs typeface="+mn-cs"/>
      </a:defRPr>
    </a:lvl4pPr>
    <a:lvl5pPr marL="1647017" algn="l" rtl="0" fontAlgn="base">
      <a:spcBef>
        <a:spcPct val="0"/>
      </a:spcBef>
      <a:spcAft>
        <a:spcPct val="0"/>
      </a:spcAft>
      <a:defRPr sz="2200" kern="1200">
        <a:solidFill>
          <a:schemeClr val="tx1"/>
        </a:solidFill>
        <a:latin typeface="Arial" charset="0"/>
        <a:ea typeface="+mn-ea"/>
        <a:cs typeface="+mn-cs"/>
      </a:defRPr>
    </a:lvl5pPr>
    <a:lvl6pPr marL="2058772" algn="l" defTabSz="823509" rtl="0" eaLnBrk="1" latinLnBrk="0" hangingPunct="1">
      <a:defRPr sz="2200" kern="1200">
        <a:solidFill>
          <a:schemeClr val="tx1"/>
        </a:solidFill>
        <a:latin typeface="Arial" charset="0"/>
        <a:ea typeface="+mn-ea"/>
        <a:cs typeface="+mn-cs"/>
      </a:defRPr>
    </a:lvl6pPr>
    <a:lvl7pPr marL="2470526" algn="l" defTabSz="823509" rtl="0" eaLnBrk="1" latinLnBrk="0" hangingPunct="1">
      <a:defRPr sz="2200" kern="1200">
        <a:solidFill>
          <a:schemeClr val="tx1"/>
        </a:solidFill>
        <a:latin typeface="Arial" charset="0"/>
        <a:ea typeface="+mn-ea"/>
        <a:cs typeface="+mn-cs"/>
      </a:defRPr>
    </a:lvl7pPr>
    <a:lvl8pPr marL="2882280" algn="l" defTabSz="823509" rtl="0" eaLnBrk="1" latinLnBrk="0" hangingPunct="1">
      <a:defRPr sz="2200" kern="1200">
        <a:solidFill>
          <a:schemeClr val="tx1"/>
        </a:solidFill>
        <a:latin typeface="Arial" charset="0"/>
        <a:ea typeface="+mn-ea"/>
        <a:cs typeface="+mn-cs"/>
      </a:defRPr>
    </a:lvl8pPr>
    <a:lvl9pPr marL="3294035" algn="l" defTabSz="823509"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0" autoAdjust="0"/>
    <p:restoredTop sz="90929"/>
  </p:normalViewPr>
  <p:slideViewPr>
    <p:cSldViewPr showGuides="1">
      <p:cViewPr varScale="1">
        <p:scale>
          <a:sx n="67" d="100"/>
          <a:sy n="67" d="100"/>
        </p:scale>
        <p:origin x="-690" y="-96"/>
      </p:cViewPr>
      <p:guideLst>
        <p:guide orient="horz" pos="2160"/>
        <p:guide pos="2880"/>
        <p:guide pos="144"/>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avi"/><Relationship Id="rId1" Type="http://schemas.microsoft.com/office/2007/relationships/media" Target="../media/media2.avi"/><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207" name="Picture 15" descr="D:\nicks computer\pres pro stuff\medical animated\dna\DNA_ti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p:cNvSpPr>
            <a:spLocks noGrp="1" noChangeArrowheads="1"/>
          </p:cNvSpPr>
          <p:nvPr>
            <p:ph type="ctrTitle"/>
          </p:nvPr>
        </p:nvSpPr>
        <p:spPr>
          <a:xfrm>
            <a:off x="1524000" y="2444706"/>
            <a:ext cx="7390474" cy="1143476"/>
          </a:xfrm>
        </p:spPr>
        <p:txBody>
          <a:bodyPr/>
          <a:lstStyle>
            <a:lvl1pPr algn="r">
              <a:defRPr>
                <a:solidFill>
                  <a:schemeClr val="tx1"/>
                </a:solidFill>
              </a:defRPr>
            </a:lvl1pPr>
          </a:lstStyle>
          <a:p>
            <a:pPr lvl="0"/>
            <a:r>
              <a:rPr lang="en-US" noProof="0" smtClean="0"/>
              <a:t>Click to edit Master title style</a:t>
            </a:r>
            <a:endParaRPr lang="en-US" noProof="0" dirty="0" smtClean="0"/>
          </a:p>
        </p:txBody>
      </p:sp>
      <p:sp>
        <p:nvSpPr>
          <p:cNvPr id="8196" name="Rectangle 4"/>
          <p:cNvSpPr>
            <a:spLocks noGrp="1" noChangeArrowheads="1"/>
          </p:cNvSpPr>
          <p:nvPr>
            <p:ph type="subTitle" idx="1"/>
          </p:nvPr>
        </p:nvSpPr>
        <p:spPr>
          <a:xfrm>
            <a:off x="1528768" y="3669883"/>
            <a:ext cx="7386632" cy="1752378"/>
          </a:xfrm>
        </p:spPr>
        <p:txBody>
          <a:bodyPr/>
          <a:lstStyle>
            <a:lvl1pPr marL="0" indent="0" algn="r">
              <a:buFontTx/>
              <a:buNone/>
              <a:defRPr sz="2000"/>
            </a:lvl1pPr>
          </a:lstStyle>
          <a:p>
            <a:pPr lvl="0"/>
            <a:r>
              <a:rPr lang="en-US" noProof="0" smtClean="0"/>
              <a:t>Click to edit Master subtitle style</a:t>
            </a:r>
          </a:p>
        </p:txBody>
      </p:sp>
      <p:pic>
        <p:nvPicPr>
          <p:cNvPr id="8208" name="PPP_AMEDI_TLE_dna.avi">
            <a:hlinkClick r:id="" action="ppaction://media"/>
          </p:cNvPr>
          <p:cNvPicPr>
            <a:picLocks noChangeAspect="1" noChangeArrowheads="1"/>
          </p:cNvPicPr>
          <p:nvPr>
            <a:vide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102913"/>
            <a:ext cx="1281361" cy="675508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2/27/2014</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82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208"/>
                </p:tgtEl>
              </p:cMediaNode>
            </p:video>
            <p:seq concurrent="1" nextAc="seek">
              <p:cTn id="8" restart="whenNotActive" fill="hold" evtFilter="cancelBubble" nodeType="interactiveSeq">
                <p:stCondLst>
                  <p:cond evt="onClick" delay="0">
                    <p:tgtEl>
                      <p:spTgt spid="820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208"/>
                                        </p:tgtEl>
                                      </p:cBhvr>
                                    </p:cmd>
                                  </p:childTnLst>
                                </p:cTn>
                              </p:par>
                            </p:childTnLst>
                          </p:cTn>
                        </p:par>
                      </p:childTnLst>
                    </p:cTn>
                  </p:par>
                </p:childTnLst>
              </p:cTn>
              <p:nextCondLst>
                <p:cond evt="onClick" delay="0">
                  <p:tgtEl>
                    <p:spTgt spid="8208"/>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447800"/>
            <a:ext cx="8229600" cy="48940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2/27/2014</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6368378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4010" y="1295400"/>
            <a:ext cx="2010708"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95400"/>
            <a:ext cx="6098122"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2/27/2014</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3332415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2/27/2014</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187386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673"/>
            <a:ext cx="7772543" cy="136216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7289"/>
            <a:ext cx="7772543" cy="1499384"/>
          </a:xfrm>
        </p:spPr>
        <p:txBody>
          <a:bodyPr anchor="b"/>
          <a:lstStyle>
            <a:lvl1pPr marL="0" indent="0">
              <a:buNone/>
              <a:defRPr sz="1800"/>
            </a:lvl1pPr>
            <a:lvl2pPr marL="411754" indent="0">
              <a:buNone/>
              <a:defRPr sz="1600"/>
            </a:lvl2pPr>
            <a:lvl3pPr marL="823509" indent="0">
              <a:buNone/>
              <a:defRPr sz="1400"/>
            </a:lvl3pPr>
            <a:lvl4pPr marL="1235263" indent="0">
              <a:buNone/>
              <a:defRPr sz="1300"/>
            </a:lvl4pPr>
            <a:lvl5pPr marL="1647017" indent="0">
              <a:buNone/>
              <a:defRPr sz="1300"/>
            </a:lvl5pPr>
            <a:lvl6pPr marL="2058772" indent="0">
              <a:buNone/>
              <a:defRPr sz="1300"/>
            </a:lvl6pPr>
            <a:lvl7pPr marL="2470526" indent="0">
              <a:buNone/>
              <a:defRPr sz="1300"/>
            </a:lvl7pPr>
            <a:lvl8pPr marL="2882280" indent="0">
              <a:buNone/>
              <a:defRPr sz="1300"/>
            </a:lvl8pPr>
            <a:lvl9pPr marL="3294035" indent="0">
              <a:buNone/>
              <a:defRPr sz="1300"/>
            </a:lvl9pPr>
          </a:lstStyle>
          <a:p>
            <a:pPr lvl="0"/>
            <a:r>
              <a:rPr lang="en-US" smtClean="0"/>
              <a:t>Click to edit Master text styles</a:t>
            </a:r>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2/27/2014</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27934114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532259"/>
            <a:ext cx="42672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32259"/>
            <a:ext cx="42672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2/27/2014</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38273113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657342"/>
            <a:ext cx="4269036"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2297689"/>
            <a:ext cx="4269036"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657342"/>
            <a:ext cx="4270465"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2297689"/>
            <a:ext cx="4270465"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noGrp="1" noChangeArrowheads="1"/>
          </p:cNvSpPr>
          <p:nvPr>
            <p:ph type="title"/>
          </p:nvPr>
        </p:nvSpPr>
        <p:spPr bwMode="auto">
          <a:xfrm>
            <a:off x="228601" y="168663"/>
            <a:ext cx="8188914" cy="93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endParaRPr lang="en-US" dirty="0" smtClean="0"/>
          </a:p>
        </p:txBody>
      </p:sp>
      <p:sp>
        <p:nvSpPr>
          <p:cNvPr id="10"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2/27/2014</a:t>
            </a:fld>
            <a:endParaRPr lang="en-US"/>
          </a:p>
        </p:txBody>
      </p:sp>
      <p:sp>
        <p:nvSpPr>
          <p:cNvPr id="11"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3"/>
          <p:cNvSpPr>
            <a:spLocks noGrp="1"/>
          </p:cNvSpPr>
          <p:nvPr>
            <p:ph type="sldNum" sz="quarter" idx="12"/>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2115270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2/27/2014</a:t>
            </a:fld>
            <a:endParaRPr lang="en-US"/>
          </a:p>
        </p:txBody>
      </p:sp>
      <p:sp>
        <p:nvSpPr>
          <p:cNvPr id="6"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3247790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2/27/2014</a:t>
            </a:fld>
            <a:endParaRPr lang="en-US"/>
          </a:p>
        </p:txBody>
      </p:sp>
      <p:sp>
        <p:nvSpPr>
          <p:cNvPr id="5"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1452366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09631"/>
            <a:ext cx="3236511" cy="116205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05200" y="1295400"/>
            <a:ext cx="5111144" cy="502920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2471688"/>
            <a:ext cx="3236511" cy="3852912"/>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smtClean="0"/>
              <a:t>Click to edit Master text styles</a:t>
            </a:r>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2/27/2014</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16777078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172"/>
            <a:ext cx="5487258" cy="566021"/>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3190"/>
            <a:ext cx="5487258" cy="4115085"/>
          </a:xfrm>
        </p:spPr>
        <p:txBody>
          <a:bodyPr/>
          <a:lstStyle>
            <a:lvl1pPr marL="0" indent="0">
              <a:buNone/>
              <a:defRPr sz="2900"/>
            </a:lvl1pPr>
            <a:lvl2pPr marL="411754" indent="0">
              <a:buNone/>
              <a:defRPr sz="2500"/>
            </a:lvl2pPr>
            <a:lvl3pPr marL="823509" indent="0">
              <a:buNone/>
              <a:defRPr sz="2200"/>
            </a:lvl3pPr>
            <a:lvl4pPr marL="1235263" indent="0">
              <a:buNone/>
              <a:defRPr sz="1800"/>
            </a:lvl4pPr>
            <a:lvl5pPr marL="1647017" indent="0">
              <a:buNone/>
              <a:defRPr sz="1800"/>
            </a:lvl5pPr>
            <a:lvl6pPr marL="2058772" indent="0">
              <a:buNone/>
              <a:defRPr sz="1800"/>
            </a:lvl6pPr>
            <a:lvl7pPr marL="2470526" indent="0">
              <a:buNone/>
              <a:defRPr sz="1800"/>
            </a:lvl7pPr>
            <a:lvl8pPr marL="2882280" indent="0">
              <a:buNone/>
              <a:defRPr sz="1800"/>
            </a:lvl8pPr>
            <a:lvl9pPr marL="3294035"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1904" y="5367193"/>
            <a:ext cx="5487258" cy="804721"/>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smtClean="0"/>
              <a:t>Click to edit Master text styles</a:t>
            </a:r>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2/27/2014</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4040971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avi"/><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avi"/></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D:\nicks computer\pres pro stuff\medical animated\dna\DNA_txt.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28601" y="168663"/>
            <a:ext cx="8188914" cy="93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endParaRPr lang="en-US" dirty="0" smtClean="0"/>
          </a:p>
        </p:txBody>
      </p:sp>
      <p:pic>
        <p:nvPicPr>
          <p:cNvPr id="1036" name="PPP_AMEDI_TXT_dna.avi">
            <a:hlinkClick r:id="" action="ppaction://media"/>
          </p:cNvPr>
          <p:cNvPicPr>
            <a:picLocks noChangeAspect="1" noChangeArrowheads="1"/>
          </p:cNvPicPr>
          <p:nvPr>
            <a:videoFile r:link="rId14"/>
            <p:extLst>
              <p:ext uri="{DAA4B4D4-6D71-4841-9C94-3DE7FCFB9230}">
                <p14:media xmlns:p14="http://schemas.microsoft.com/office/powerpoint/2010/main" r:embed="rId13"/>
              </p:ext>
            </p:extLst>
          </p:nvPr>
        </p:nvPicPr>
        <p:blipFill>
          <a:blip r:embed="rId16">
            <a:extLst>
              <a:ext uri="{28A0092B-C50C-407E-A947-70E740481C1C}">
                <a14:useLocalDpi xmlns:a14="http://schemas.microsoft.com/office/drawing/2010/main" val="0"/>
              </a:ext>
            </a:extLst>
          </a:blip>
          <a:srcRect/>
          <a:stretch>
            <a:fillRect/>
          </a:stretch>
        </p:blipFill>
        <p:spPr bwMode="auto">
          <a:xfrm>
            <a:off x="8457556" y="0"/>
            <a:ext cx="686444" cy="217546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2/27/2014</a:t>
            </a:fld>
            <a:endParaRPr lang="en-US"/>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
        <p:nvSpPr>
          <p:cNvPr id="1027" name="Rectangle 3"/>
          <p:cNvSpPr>
            <a:spLocks noGrp="1" noChangeArrowheads="1"/>
          </p:cNvSpPr>
          <p:nvPr>
            <p:ph type="body" idx="1"/>
          </p:nvPr>
        </p:nvSpPr>
        <p:spPr bwMode="auto">
          <a:xfrm>
            <a:off x="1219200" y="1447800"/>
            <a:ext cx="7696199" cy="489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10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36"/>
                </p:tgtEl>
              </p:cMediaNode>
            </p:video>
            <p:seq concurrent="1" nextAc="seek">
              <p:cTn id="8" restart="whenNotActive" fill="hold" evtFilter="cancelBubble" nodeType="interactiveSeq">
                <p:stCondLst>
                  <p:cond evt="onClick" delay="0">
                    <p:tgtEl>
                      <p:spTgt spid="103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36"/>
                                        </p:tgtEl>
                                      </p:cBhvr>
                                    </p:cmd>
                                  </p:childTnLst>
                                </p:cTn>
                              </p:par>
                            </p:childTnLst>
                          </p:cTn>
                        </p:par>
                      </p:childTnLst>
                    </p:cTn>
                  </p:par>
                </p:childTnLst>
              </p:cTn>
              <p:nextCondLst>
                <p:cond evt="onClick" delay="0">
                  <p:tgtEl>
                    <p:spTgt spid="1036"/>
                  </p:tgtEl>
                </p:cond>
              </p:nextCondLst>
            </p:seq>
          </p:childTnLst>
        </p:cTn>
      </p:par>
    </p:tnLst>
  </p:timing>
  <p:txStyles>
    <p:titleStyle>
      <a:lvl1pPr algn="l" defTabSz="915010" rtl="0" eaLnBrk="1" fontAlgn="base" hangingPunct="1">
        <a:spcBef>
          <a:spcPct val="0"/>
        </a:spcBef>
        <a:spcAft>
          <a:spcPct val="0"/>
        </a:spcAft>
        <a:defRPr sz="4000">
          <a:solidFill>
            <a:schemeClr val="tx1"/>
          </a:solidFill>
          <a:latin typeface="+mj-lt"/>
          <a:ea typeface="+mj-ea"/>
          <a:cs typeface="+mj-cs"/>
        </a:defRPr>
      </a:lvl1pPr>
      <a:lvl2pPr algn="l" defTabSz="915010" rtl="0" eaLnBrk="1" fontAlgn="base" hangingPunct="1">
        <a:spcBef>
          <a:spcPct val="0"/>
        </a:spcBef>
        <a:spcAft>
          <a:spcPct val="0"/>
        </a:spcAft>
        <a:defRPr sz="4000">
          <a:solidFill>
            <a:schemeClr val="tx2"/>
          </a:solidFill>
          <a:latin typeface="Arial" charset="0"/>
        </a:defRPr>
      </a:lvl2pPr>
      <a:lvl3pPr algn="l" defTabSz="915010" rtl="0" eaLnBrk="1" fontAlgn="base" hangingPunct="1">
        <a:spcBef>
          <a:spcPct val="0"/>
        </a:spcBef>
        <a:spcAft>
          <a:spcPct val="0"/>
        </a:spcAft>
        <a:defRPr sz="4000">
          <a:solidFill>
            <a:schemeClr val="tx2"/>
          </a:solidFill>
          <a:latin typeface="Arial" charset="0"/>
        </a:defRPr>
      </a:lvl3pPr>
      <a:lvl4pPr algn="l" defTabSz="915010" rtl="0" eaLnBrk="1" fontAlgn="base" hangingPunct="1">
        <a:spcBef>
          <a:spcPct val="0"/>
        </a:spcBef>
        <a:spcAft>
          <a:spcPct val="0"/>
        </a:spcAft>
        <a:defRPr sz="4000">
          <a:solidFill>
            <a:schemeClr val="tx2"/>
          </a:solidFill>
          <a:latin typeface="Arial" charset="0"/>
        </a:defRPr>
      </a:lvl4pPr>
      <a:lvl5pPr algn="l" defTabSz="915010" rtl="0" eaLnBrk="1" fontAlgn="base" hangingPunct="1">
        <a:spcBef>
          <a:spcPct val="0"/>
        </a:spcBef>
        <a:spcAft>
          <a:spcPct val="0"/>
        </a:spcAft>
        <a:defRPr sz="4000">
          <a:solidFill>
            <a:schemeClr val="tx2"/>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p:titleStyle>
    <p:bodyStyle>
      <a:lvl1pPr marL="343129" indent="-343129" algn="l" defTabSz="915010" rtl="0" eaLnBrk="1" fontAlgn="base" hangingPunct="1">
        <a:spcBef>
          <a:spcPct val="20000"/>
        </a:spcBef>
        <a:spcAft>
          <a:spcPct val="0"/>
        </a:spcAft>
        <a:buChar char="•"/>
        <a:defRPr sz="2800">
          <a:solidFill>
            <a:schemeClr val="tx1"/>
          </a:solidFill>
          <a:latin typeface="+mn-lt"/>
          <a:ea typeface="+mn-ea"/>
          <a:cs typeface="+mn-cs"/>
        </a:defRPr>
      </a:lvl1pPr>
      <a:lvl2pPr marL="743445" indent="-285941" algn="l" defTabSz="915010" rtl="0" eaLnBrk="1" fontAlgn="base" hangingPunct="1">
        <a:spcBef>
          <a:spcPct val="20000"/>
        </a:spcBef>
        <a:spcAft>
          <a:spcPct val="0"/>
        </a:spcAft>
        <a:buChar char="–"/>
        <a:defRPr sz="2400">
          <a:solidFill>
            <a:schemeClr val="tx1"/>
          </a:solidFill>
          <a:latin typeface="+mn-lt"/>
        </a:defRPr>
      </a:lvl2pPr>
      <a:lvl3pPr marL="1142333" indent="-227323" algn="l" defTabSz="915010" rtl="0" eaLnBrk="1" fontAlgn="base" hangingPunct="1">
        <a:spcBef>
          <a:spcPct val="20000"/>
        </a:spcBef>
        <a:spcAft>
          <a:spcPct val="0"/>
        </a:spcAft>
        <a:buChar char="•"/>
        <a:defRPr sz="2000">
          <a:solidFill>
            <a:schemeClr val="tx1"/>
          </a:solidFill>
          <a:latin typeface="+mn-lt"/>
        </a:defRPr>
      </a:lvl3pPr>
      <a:lvl4pPr marL="1599838" indent="-228752" algn="l" defTabSz="915010" rtl="0" eaLnBrk="1" fontAlgn="base" hangingPunct="1">
        <a:spcBef>
          <a:spcPct val="20000"/>
        </a:spcBef>
        <a:spcAft>
          <a:spcPct val="0"/>
        </a:spcAft>
        <a:buChar char="–"/>
        <a:defRPr sz="1800">
          <a:solidFill>
            <a:schemeClr val="tx1"/>
          </a:solidFill>
          <a:latin typeface="+mn-lt"/>
        </a:defRPr>
      </a:lvl4pPr>
      <a:lvl5pPr marL="2057342" indent="-228752" algn="l" defTabSz="915010" rtl="0" eaLnBrk="1" fontAlgn="base" hangingPunct="1">
        <a:spcBef>
          <a:spcPct val="20000"/>
        </a:spcBef>
        <a:spcAft>
          <a:spcPct val="0"/>
        </a:spcAft>
        <a:buChar char="»"/>
        <a:defRPr sz="1800">
          <a:solidFill>
            <a:schemeClr val="tx1"/>
          </a:solidFill>
          <a:latin typeface="+mn-lt"/>
        </a:defRPr>
      </a:lvl5pPr>
      <a:lvl6pPr marL="2469097" indent="-228752" algn="l" defTabSz="915010" rtl="0" eaLnBrk="1" fontAlgn="base" hangingPunct="1">
        <a:spcBef>
          <a:spcPct val="20000"/>
        </a:spcBef>
        <a:spcAft>
          <a:spcPct val="0"/>
        </a:spcAft>
        <a:buChar char="»"/>
        <a:defRPr sz="1800">
          <a:solidFill>
            <a:schemeClr val="tx1"/>
          </a:solidFill>
          <a:latin typeface="+mn-lt"/>
        </a:defRPr>
      </a:lvl6pPr>
      <a:lvl7pPr marL="2880851" indent="-228752" algn="l" defTabSz="915010" rtl="0" eaLnBrk="1" fontAlgn="base" hangingPunct="1">
        <a:spcBef>
          <a:spcPct val="20000"/>
        </a:spcBef>
        <a:spcAft>
          <a:spcPct val="0"/>
        </a:spcAft>
        <a:buChar char="»"/>
        <a:defRPr sz="1800">
          <a:solidFill>
            <a:schemeClr val="tx1"/>
          </a:solidFill>
          <a:latin typeface="+mn-lt"/>
        </a:defRPr>
      </a:lvl7pPr>
      <a:lvl8pPr marL="3292605" indent="-228752" algn="l" defTabSz="915010" rtl="0" eaLnBrk="1" fontAlgn="base" hangingPunct="1">
        <a:spcBef>
          <a:spcPct val="20000"/>
        </a:spcBef>
        <a:spcAft>
          <a:spcPct val="0"/>
        </a:spcAft>
        <a:buChar char="»"/>
        <a:defRPr sz="1800">
          <a:solidFill>
            <a:schemeClr val="tx1"/>
          </a:solidFill>
          <a:latin typeface="+mn-lt"/>
        </a:defRPr>
      </a:lvl8pPr>
      <a:lvl9pPr marL="3704360" indent="-228752" algn="l" defTabSz="915010"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23509" rtl="0" eaLnBrk="1" latinLnBrk="0" hangingPunct="1">
        <a:defRPr sz="1600" kern="1200">
          <a:solidFill>
            <a:schemeClr val="tx1"/>
          </a:solidFill>
          <a:latin typeface="+mn-lt"/>
          <a:ea typeface="+mn-ea"/>
          <a:cs typeface="+mn-cs"/>
        </a:defRPr>
      </a:lvl1pPr>
      <a:lvl2pPr marL="411754" algn="l" defTabSz="823509" rtl="0" eaLnBrk="1" latinLnBrk="0" hangingPunct="1">
        <a:defRPr sz="1600" kern="1200">
          <a:solidFill>
            <a:schemeClr val="tx1"/>
          </a:solidFill>
          <a:latin typeface="+mn-lt"/>
          <a:ea typeface="+mn-ea"/>
          <a:cs typeface="+mn-cs"/>
        </a:defRPr>
      </a:lvl2pPr>
      <a:lvl3pPr marL="823509" algn="l" defTabSz="823509" rtl="0" eaLnBrk="1" latinLnBrk="0" hangingPunct="1">
        <a:defRPr sz="1600" kern="1200">
          <a:solidFill>
            <a:schemeClr val="tx1"/>
          </a:solidFill>
          <a:latin typeface="+mn-lt"/>
          <a:ea typeface="+mn-ea"/>
          <a:cs typeface="+mn-cs"/>
        </a:defRPr>
      </a:lvl3pPr>
      <a:lvl4pPr marL="1235263" algn="l" defTabSz="823509" rtl="0" eaLnBrk="1" latinLnBrk="0" hangingPunct="1">
        <a:defRPr sz="1600" kern="1200">
          <a:solidFill>
            <a:schemeClr val="tx1"/>
          </a:solidFill>
          <a:latin typeface="+mn-lt"/>
          <a:ea typeface="+mn-ea"/>
          <a:cs typeface="+mn-cs"/>
        </a:defRPr>
      </a:lvl4pPr>
      <a:lvl5pPr marL="1647017" algn="l" defTabSz="823509" rtl="0" eaLnBrk="1" latinLnBrk="0" hangingPunct="1">
        <a:defRPr sz="1600" kern="1200">
          <a:solidFill>
            <a:schemeClr val="tx1"/>
          </a:solidFill>
          <a:latin typeface="+mn-lt"/>
          <a:ea typeface="+mn-ea"/>
          <a:cs typeface="+mn-cs"/>
        </a:defRPr>
      </a:lvl5pPr>
      <a:lvl6pPr marL="2058772" algn="l" defTabSz="823509" rtl="0" eaLnBrk="1" latinLnBrk="0" hangingPunct="1">
        <a:defRPr sz="1600" kern="1200">
          <a:solidFill>
            <a:schemeClr val="tx1"/>
          </a:solidFill>
          <a:latin typeface="+mn-lt"/>
          <a:ea typeface="+mn-ea"/>
          <a:cs typeface="+mn-cs"/>
        </a:defRPr>
      </a:lvl6pPr>
      <a:lvl7pPr marL="2470526" algn="l" defTabSz="823509" rtl="0" eaLnBrk="1" latinLnBrk="0" hangingPunct="1">
        <a:defRPr sz="1600" kern="1200">
          <a:solidFill>
            <a:schemeClr val="tx1"/>
          </a:solidFill>
          <a:latin typeface="+mn-lt"/>
          <a:ea typeface="+mn-ea"/>
          <a:cs typeface="+mn-cs"/>
        </a:defRPr>
      </a:lvl7pPr>
      <a:lvl8pPr marL="2882280" algn="l" defTabSz="823509" rtl="0" eaLnBrk="1" latinLnBrk="0" hangingPunct="1">
        <a:defRPr sz="1600" kern="1200">
          <a:solidFill>
            <a:schemeClr val="tx1"/>
          </a:solidFill>
          <a:latin typeface="+mn-lt"/>
          <a:ea typeface="+mn-ea"/>
          <a:cs typeface="+mn-cs"/>
        </a:defRPr>
      </a:lvl8pPr>
      <a:lvl9pPr marL="3294035" algn="l" defTabSz="82350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Punnett</a:t>
            </a:r>
            <a:r>
              <a:rPr lang="en-US" dirty="0" smtClean="0"/>
              <a:t> Square Tutorial</a:t>
            </a:r>
            <a:endParaRPr lang="en-US" dirty="0"/>
          </a:p>
        </p:txBody>
      </p:sp>
      <p:sp>
        <p:nvSpPr>
          <p:cNvPr id="3" name="Subtitle 2"/>
          <p:cNvSpPr>
            <a:spLocks noGrp="1"/>
          </p:cNvSpPr>
          <p:nvPr>
            <p:ph type="subTitle" idx="1"/>
          </p:nvPr>
        </p:nvSpPr>
        <p:spPr/>
        <p:txBody>
          <a:bodyPr/>
          <a:lstStyle/>
          <a:p>
            <a:r>
              <a:rPr lang="en-US" dirty="0" smtClean="0"/>
              <a:t>Mrs. T. Frazier</a:t>
            </a:r>
          </a:p>
          <a:p>
            <a:r>
              <a:rPr lang="en-US" smtClean="0"/>
              <a:t>Life Science</a:t>
            </a:r>
            <a:r>
              <a:rPr lang="en-US" smtClean="0"/>
              <a:t> </a:t>
            </a:r>
            <a:endParaRPr lang="en-US" dirty="0" smtClean="0"/>
          </a:p>
          <a:p>
            <a:r>
              <a:rPr lang="en-US" dirty="0" smtClean="0"/>
              <a:t>Liza Jackson Preparatory School</a:t>
            </a:r>
            <a:endParaRPr lang="en-US" dirty="0"/>
          </a:p>
        </p:txBody>
      </p:sp>
      <p:pic>
        <p:nvPicPr>
          <p:cNvPr id="5" name="Slide1 punnett">
            <a:hlinkClick r:id="" action="ppaction://media"/>
          </p:cNvPr>
          <p:cNvPicPr>
            <a:picLocks noChangeAspect="1"/>
          </p:cNvPicPr>
          <p:nvPr>
            <a:audioFile r:link="rId2"/>
            <p:extLst>
              <p:ext uri="{DAA4B4D4-6D71-4841-9C94-3DE7FCFB9230}">
                <p14:media xmlns:p14="http://schemas.microsoft.com/office/powerpoint/2010/main" r:embed="rId1">
                  <p14:fade in="250"/>
                </p14:media>
              </p:ext>
            </p:extLst>
          </p:nvPr>
        </p:nvPicPr>
        <p:blipFill>
          <a:blip r:embed="rId4"/>
          <a:stretch>
            <a:fillRect/>
          </a:stretch>
        </p:blipFill>
        <p:spPr>
          <a:xfrm>
            <a:off x="457200" y="5181600"/>
            <a:ext cx="609600" cy="609600"/>
          </a:xfrm>
          <a:prstGeom prst="rect">
            <a:avLst/>
          </a:prstGeom>
        </p:spPr>
      </p:pic>
    </p:spTree>
    <p:extLst>
      <p:ext uri="{BB962C8B-B14F-4D97-AF65-F5344CB8AC3E}">
        <p14:creationId xmlns:p14="http://schemas.microsoft.com/office/powerpoint/2010/main" val="16615731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19338721"/>
              </p:ext>
            </p:extLst>
          </p:nvPr>
        </p:nvGraphicFramePr>
        <p:xfrm>
          <a:off x="1524000" y="1397000"/>
          <a:ext cx="6096000" cy="3936999"/>
        </p:xfrm>
        <a:graphic>
          <a:graphicData uri="http://schemas.openxmlformats.org/drawingml/2006/table">
            <a:tbl>
              <a:tblPr firstRow="1" bandRow="1">
                <a:tableStyleId>{5940675A-B579-460E-94D1-54222C63F5DA}</a:tableStyleId>
              </a:tblPr>
              <a:tblGrid>
                <a:gridCol w="2032000"/>
                <a:gridCol w="2032000"/>
                <a:gridCol w="2032000"/>
              </a:tblGrid>
              <a:tr h="1312333">
                <a:tc>
                  <a:txBody>
                    <a:bodyPr/>
                    <a:lstStyle/>
                    <a:p>
                      <a:endParaRPr lang="en-US" dirty="0"/>
                    </a:p>
                  </a:txBody>
                  <a:tcPr/>
                </a:tc>
                <a:tc>
                  <a:txBody>
                    <a:bodyPr/>
                    <a:lstStyle/>
                    <a:p>
                      <a:endParaRPr lang="en-US" dirty="0"/>
                    </a:p>
                  </a:txBody>
                  <a:tcPr/>
                </a:tc>
                <a:tc>
                  <a:txBody>
                    <a:bodyPr/>
                    <a:lstStyle/>
                    <a:p>
                      <a:endParaRPr lang="en-US"/>
                    </a:p>
                  </a:txBody>
                  <a:tcPr/>
                </a:tc>
              </a:tr>
              <a:tr h="1312333">
                <a:tc>
                  <a:txBody>
                    <a:bodyPr/>
                    <a:lstStyle/>
                    <a:p>
                      <a:endParaRPr lang="en-US" dirty="0"/>
                    </a:p>
                  </a:txBody>
                  <a:tcPr/>
                </a:tc>
                <a:tc>
                  <a:txBody>
                    <a:bodyPr/>
                    <a:lstStyle/>
                    <a:p>
                      <a:endParaRPr lang="en-US" dirty="0"/>
                    </a:p>
                  </a:txBody>
                  <a:tcPr/>
                </a:tc>
                <a:tc>
                  <a:txBody>
                    <a:bodyPr/>
                    <a:lstStyle/>
                    <a:p>
                      <a:endParaRPr lang="en-US"/>
                    </a:p>
                  </a:txBody>
                  <a:tcPr/>
                </a:tc>
              </a:tr>
              <a:tr h="1312333">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5" name="Rectangle 4"/>
          <p:cNvSpPr/>
          <p:nvPr/>
        </p:nvSpPr>
        <p:spPr>
          <a:xfrm>
            <a:off x="3893818" y="1552872"/>
            <a:ext cx="60785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6420780" y="1600200"/>
            <a:ext cx="41549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2189819" y="2967335"/>
            <a:ext cx="60786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2285999" y="4191000"/>
            <a:ext cx="41549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3893818" y="2948582"/>
            <a:ext cx="607859"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Rectangle 9"/>
          <p:cNvSpPr/>
          <p:nvPr/>
        </p:nvSpPr>
        <p:spPr>
          <a:xfrm>
            <a:off x="6469143" y="4191000"/>
            <a:ext cx="64633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err="1">
                <a:ln/>
                <a:solidFill>
                  <a:schemeClr val="accent3"/>
                </a:solidFill>
              </a:rPr>
              <a:t>t</a:t>
            </a:r>
            <a:r>
              <a:rPr lang="en-US" sz="5400" b="1" dirty="0" err="1" smtClean="0">
                <a:ln/>
                <a:solidFill>
                  <a:schemeClr val="accent3"/>
                </a:solidFill>
              </a:rPr>
              <a:t>t</a:t>
            </a:r>
            <a:endParaRPr lang="en-US" sz="5400" b="1" dirty="0">
              <a:ln/>
              <a:solidFill>
                <a:schemeClr val="accent3"/>
              </a:solidFill>
            </a:endParaRPr>
          </a:p>
        </p:txBody>
      </p:sp>
      <p:sp>
        <p:nvSpPr>
          <p:cNvPr id="11" name="Rectangle 10"/>
          <p:cNvSpPr/>
          <p:nvPr/>
        </p:nvSpPr>
        <p:spPr>
          <a:xfrm>
            <a:off x="4114800" y="4195762"/>
            <a:ext cx="8386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Tt</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6334373" y="3119735"/>
            <a:ext cx="8386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Tt</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4370375" y="2967335"/>
            <a:ext cx="607860"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4" name="Rectangle 13"/>
          <p:cNvSpPr/>
          <p:nvPr/>
        </p:nvSpPr>
        <p:spPr>
          <a:xfrm>
            <a:off x="2285999" y="1431994"/>
            <a:ext cx="917377"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P1</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Rectangle 14"/>
          <p:cNvSpPr/>
          <p:nvPr/>
        </p:nvSpPr>
        <p:spPr>
          <a:xfrm>
            <a:off x="1512656" y="1836598"/>
            <a:ext cx="917377"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P2</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Right Arrow 15"/>
          <p:cNvSpPr/>
          <p:nvPr/>
        </p:nvSpPr>
        <p:spPr>
          <a:xfrm>
            <a:off x="3137890" y="1785937"/>
            <a:ext cx="53340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3881897">
            <a:off x="1732887" y="2668605"/>
            <a:ext cx="53340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5419725"/>
            <a:ext cx="572464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Genotypic Ratio:</a:t>
            </a:r>
            <a:endParaRPr lang="en-US" sz="5400" b="1" dirty="0">
              <a:ln/>
              <a:solidFill>
                <a:schemeClr val="accent3"/>
              </a:solidFill>
            </a:endParaRPr>
          </a:p>
        </p:txBody>
      </p:sp>
      <p:sp>
        <p:nvSpPr>
          <p:cNvPr id="3" name="Rectangle 2"/>
          <p:cNvSpPr/>
          <p:nvPr/>
        </p:nvSpPr>
        <p:spPr>
          <a:xfrm>
            <a:off x="5796535" y="5415260"/>
            <a:ext cx="56938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0" name="Rectangle 19"/>
          <p:cNvSpPr/>
          <p:nvPr/>
        </p:nvSpPr>
        <p:spPr>
          <a:xfrm>
            <a:off x="6195648" y="5415260"/>
            <a:ext cx="41549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1" name="Rectangle 20"/>
          <p:cNvSpPr/>
          <p:nvPr/>
        </p:nvSpPr>
        <p:spPr>
          <a:xfrm>
            <a:off x="6965312" y="5415260"/>
            <a:ext cx="41549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3" name="Rectangle 22"/>
          <p:cNvSpPr/>
          <p:nvPr/>
        </p:nvSpPr>
        <p:spPr>
          <a:xfrm>
            <a:off x="6465935" y="5419725"/>
            <a:ext cx="5693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Rectangle 23"/>
          <p:cNvSpPr/>
          <p:nvPr/>
        </p:nvSpPr>
        <p:spPr>
          <a:xfrm>
            <a:off x="7303547" y="5429845"/>
            <a:ext cx="56938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1</a:t>
            </a:r>
            <a:endParaRPr lang="en-US" sz="5400" b="1" cap="none" spc="0" dirty="0">
              <a:ln/>
              <a:solidFill>
                <a:schemeClr val="accent3"/>
              </a:solidFill>
              <a:effectLst/>
            </a:endParaRPr>
          </a:p>
        </p:txBody>
      </p:sp>
      <p:pic>
        <p:nvPicPr>
          <p:cNvPr id="18" name="Slide 10 Punnet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600" y="6038255"/>
            <a:ext cx="609600" cy="609600"/>
          </a:xfrm>
          <a:prstGeom prst="rect">
            <a:avLst/>
          </a:prstGeom>
        </p:spPr>
      </p:pic>
    </p:spTree>
    <p:extLst>
      <p:ext uri="{BB962C8B-B14F-4D97-AF65-F5344CB8AC3E}">
        <p14:creationId xmlns:p14="http://schemas.microsoft.com/office/powerpoint/2010/main" val="2559847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720" fill="hold"/>
                                        <p:tgtEl>
                                          <p:spTgt spid="18"/>
                                        </p:tgtEl>
                                      </p:cBhvr>
                                    </p:cmd>
                                  </p:childTnLst>
                                </p:cTn>
                              </p:par>
                              <p:par>
                                <p:cTn id="7" presetID="26" presetClass="entr" presetSubtype="0" fill="hold" grpId="0" nodeType="withEffect">
                                  <p:stCondLst>
                                    <p:cond delay="1000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par>
                                <p:cTn id="23" presetID="26" presetClass="entr" presetSubtype="0" fill="hold" grpId="0" nodeType="withEffect">
                                  <p:stCondLst>
                                    <p:cond delay="1000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par>
                                <p:cTn id="39" presetID="26" presetClass="emph" presetSubtype="0" fill="hold" grpId="0" nodeType="withEffect">
                                  <p:stCondLst>
                                    <p:cond delay="10000"/>
                                  </p:stCondLst>
                                  <p:iterate type="lt">
                                    <p:tmPct val="0"/>
                                  </p:iterate>
                                  <p:childTnLst>
                                    <p:animEffect transition="out" filter="fade">
                                      <p:cBhvr>
                                        <p:cTn id="40" dur="500" tmFilter="0, 0; .2, .5; .8, .5; 1, 0"/>
                                        <p:tgtEl>
                                          <p:spTgt spid="3"/>
                                        </p:tgtEl>
                                      </p:cBhvr>
                                    </p:animEffect>
                                    <p:animScale>
                                      <p:cBhvr>
                                        <p:cTn id="41" dur="250" autoRev="1" fill="hold"/>
                                        <p:tgtEl>
                                          <p:spTgt spid="3"/>
                                        </p:tgtEl>
                                      </p:cBhvr>
                                      <p:by x="105000" y="105000"/>
                                    </p:animScale>
                                  </p:childTnLst>
                                </p:cTn>
                              </p:par>
                              <p:par>
                                <p:cTn id="42" presetID="26" presetClass="entr" presetSubtype="0" fill="hold" grpId="0" nodeType="withEffect">
                                  <p:stCondLst>
                                    <p:cond delay="1500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80">
                                          <p:stCondLst>
                                            <p:cond delay="0"/>
                                          </p:stCondLst>
                                        </p:cTn>
                                        <p:tgtEl>
                                          <p:spTgt spid="12"/>
                                        </p:tgtEl>
                                      </p:cBhvr>
                                    </p:animEffect>
                                    <p:anim calcmode="lin" valueType="num">
                                      <p:cBhvr>
                                        <p:cTn id="4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0" dur="26">
                                          <p:stCondLst>
                                            <p:cond delay="650"/>
                                          </p:stCondLst>
                                        </p:cTn>
                                        <p:tgtEl>
                                          <p:spTgt spid="12"/>
                                        </p:tgtEl>
                                      </p:cBhvr>
                                      <p:to x="100000" y="60000"/>
                                    </p:animScale>
                                    <p:animScale>
                                      <p:cBhvr>
                                        <p:cTn id="51" dur="166" decel="50000">
                                          <p:stCondLst>
                                            <p:cond delay="676"/>
                                          </p:stCondLst>
                                        </p:cTn>
                                        <p:tgtEl>
                                          <p:spTgt spid="12"/>
                                        </p:tgtEl>
                                      </p:cBhvr>
                                      <p:to x="100000" y="100000"/>
                                    </p:animScale>
                                    <p:animScale>
                                      <p:cBhvr>
                                        <p:cTn id="52" dur="26">
                                          <p:stCondLst>
                                            <p:cond delay="1312"/>
                                          </p:stCondLst>
                                        </p:cTn>
                                        <p:tgtEl>
                                          <p:spTgt spid="12"/>
                                        </p:tgtEl>
                                      </p:cBhvr>
                                      <p:to x="100000" y="80000"/>
                                    </p:animScale>
                                    <p:animScale>
                                      <p:cBhvr>
                                        <p:cTn id="53" dur="166" decel="50000">
                                          <p:stCondLst>
                                            <p:cond delay="1338"/>
                                          </p:stCondLst>
                                        </p:cTn>
                                        <p:tgtEl>
                                          <p:spTgt spid="12"/>
                                        </p:tgtEl>
                                      </p:cBhvr>
                                      <p:to x="100000" y="100000"/>
                                    </p:animScale>
                                    <p:animScale>
                                      <p:cBhvr>
                                        <p:cTn id="54" dur="26">
                                          <p:stCondLst>
                                            <p:cond delay="1642"/>
                                          </p:stCondLst>
                                        </p:cTn>
                                        <p:tgtEl>
                                          <p:spTgt spid="12"/>
                                        </p:tgtEl>
                                      </p:cBhvr>
                                      <p:to x="100000" y="90000"/>
                                    </p:animScale>
                                    <p:animScale>
                                      <p:cBhvr>
                                        <p:cTn id="55" dur="166" decel="50000">
                                          <p:stCondLst>
                                            <p:cond delay="1668"/>
                                          </p:stCondLst>
                                        </p:cTn>
                                        <p:tgtEl>
                                          <p:spTgt spid="12"/>
                                        </p:tgtEl>
                                      </p:cBhvr>
                                      <p:to x="100000" y="100000"/>
                                    </p:animScale>
                                    <p:animScale>
                                      <p:cBhvr>
                                        <p:cTn id="56" dur="26">
                                          <p:stCondLst>
                                            <p:cond delay="1808"/>
                                          </p:stCondLst>
                                        </p:cTn>
                                        <p:tgtEl>
                                          <p:spTgt spid="12"/>
                                        </p:tgtEl>
                                      </p:cBhvr>
                                      <p:to x="100000" y="95000"/>
                                    </p:animScale>
                                    <p:animScale>
                                      <p:cBhvr>
                                        <p:cTn id="57" dur="166" decel="50000">
                                          <p:stCondLst>
                                            <p:cond delay="1834"/>
                                          </p:stCondLst>
                                        </p:cTn>
                                        <p:tgtEl>
                                          <p:spTgt spid="12"/>
                                        </p:tgtEl>
                                      </p:cBhvr>
                                      <p:to x="100000" y="100000"/>
                                    </p:animScale>
                                  </p:childTnLst>
                                </p:cTn>
                              </p:par>
                              <p:par>
                                <p:cTn id="58" presetID="26" presetClass="entr" presetSubtype="0" fill="hold" grpId="0" nodeType="withEffect">
                                  <p:stCondLst>
                                    <p:cond delay="1500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80">
                                          <p:stCondLst>
                                            <p:cond delay="0"/>
                                          </p:stCondLst>
                                        </p:cTn>
                                        <p:tgtEl>
                                          <p:spTgt spid="11"/>
                                        </p:tgtEl>
                                      </p:cBhvr>
                                    </p:animEffect>
                                    <p:anim calcmode="lin" valueType="num">
                                      <p:cBhvr>
                                        <p:cTn id="6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6" dur="26">
                                          <p:stCondLst>
                                            <p:cond delay="650"/>
                                          </p:stCondLst>
                                        </p:cTn>
                                        <p:tgtEl>
                                          <p:spTgt spid="11"/>
                                        </p:tgtEl>
                                      </p:cBhvr>
                                      <p:to x="100000" y="60000"/>
                                    </p:animScale>
                                    <p:animScale>
                                      <p:cBhvr>
                                        <p:cTn id="67" dur="166" decel="50000">
                                          <p:stCondLst>
                                            <p:cond delay="676"/>
                                          </p:stCondLst>
                                        </p:cTn>
                                        <p:tgtEl>
                                          <p:spTgt spid="11"/>
                                        </p:tgtEl>
                                      </p:cBhvr>
                                      <p:to x="100000" y="100000"/>
                                    </p:animScale>
                                    <p:animScale>
                                      <p:cBhvr>
                                        <p:cTn id="68" dur="26">
                                          <p:stCondLst>
                                            <p:cond delay="1312"/>
                                          </p:stCondLst>
                                        </p:cTn>
                                        <p:tgtEl>
                                          <p:spTgt spid="11"/>
                                        </p:tgtEl>
                                      </p:cBhvr>
                                      <p:to x="100000" y="80000"/>
                                    </p:animScale>
                                    <p:animScale>
                                      <p:cBhvr>
                                        <p:cTn id="69" dur="166" decel="50000">
                                          <p:stCondLst>
                                            <p:cond delay="1338"/>
                                          </p:stCondLst>
                                        </p:cTn>
                                        <p:tgtEl>
                                          <p:spTgt spid="11"/>
                                        </p:tgtEl>
                                      </p:cBhvr>
                                      <p:to x="100000" y="100000"/>
                                    </p:animScale>
                                    <p:animScale>
                                      <p:cBhvr>
                                        <p:cTn id="70" dur="26">
                                          <p:stCondLst>
                                            <p:cond delay="1642"/>
                                          </p:stCondLst>
                                        </p:cTn>
                                        <p:tgtEl>
                                          <p:spTgt spid="11"/>
                                        </p:tgtEl>
                                      </p:cBhvr>
                                      <p:to x="100000" y="90000"/>
                                    </p:animScale>
                                    <p:animScale>
                                      <p:cBhvr>
                                        <p:cTn id="71" dur="166" decel="50000">
                                          <p:stCondLst>
                                            <p:cond delay="1668"/>
                                          </p:stCondLst>
                                        </p:cTn>
                                        <p:tgtEl>
                                          <p:spTgt spid="11"/>
                                        </p:tgtEl>
                                      </p:cBhvr>
                                      <p:to x="100000" y="100000"/>
                                    </p:animScale>
                                    <p:animScale>
                                      <p:cBhvr>
                                        <p:cTn id="72" dur="26">
                                          <p:stCondLst>
                                            <p:cond delay="1808"/>
                                          </p:stCondLst>
                                        </p:cTn>
                                        <p:tgtEl>
                                          <p:spTgt spid="11"/>
                                        </p:tgtEl>
                                      </p:cBhvr>
                                      <p:to x="100000" y="95000"/>
                                    </p:animScale>
                                    <p:animScale>
                                      <p:cBhvr>
                                        <p:cTn id="73" dur="166" decel="50000">
                                          <p:stCondLst>
                                            <p:cond delay="1834"/>
                                          </p:stCondLst>
                                        </p:cTn>
                                        <p:tgtEl>
                                          <p:spTgt spid="11"/>
                                        </p:tgtEl>
                                      </p:cBhvr>
                                      <p:to x="100000" y="100000"/>
                                    </p:animScale>
                                  </p:childTnLst>
                                </p:cTn>
                              </p:par>
                              <p:par>
                                <p:cTn id="74" presetID="26" presetClass="emph" presetSubtype="0" fill="hold" grpId="0" nodeType="withEffect">
                                  <p:stCondLst>
                                    <p:cond delay="15000"/>
                                  </p:stCondLst>
                                  <p:iterate type="lt">
                                    <p:tmPct val="0"/>
                                  </p:iterate>
                                  <p:childTnLst>
                                    <p:animEffect transition="out" filter="fade">
                                      <p:cBhvr>
                                        <p:cTn id="75" dur="500" tmFilter="0, 0; .2, .5; .8, .5; 1, 0"/>
                                        <p:tgtEl>
                                          <p:spTgt spid="23"/>
                                        </p:tgtEl>
                                      </p:cBhvr>
                                    </p:animEffect>
                                    <p:animScale>
                                      <p:cBhvr>
                                        <p:cTn id="76" dur="250" autoRev="1" fill="hold"/>
                                        <p:tgtEl>
                                          <p:spTgt spid="23"/>
                                        </p:tgtEl>
                                      </p:cBhvr>
                                      <p:by x="105000" y="105000"/>
                                    </p:animScale>
                                  </p:childTnLst>
                                </p:cTn>
                              </p:par>
                              <p:par>
                                <p:cTn id="77" presetID="26" presetClass="entr" presetSubtype="0" fill="hold" grpId="0" nodeType="withEffect">
                                  <p:stCondLst>
                                    <p:cond delay="2000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par>
                                <p:cTn id="93" presetID="26" presetClass="emph" presetSubtype="0" fill="hold" grpId="0" nodeType="withEffect">
                                  <p:stCondLst>
                                    <p:cond delay="20000"/>
                                  </p:stCondLst>
                                  <p:iterate type="lt">
                                    <p:tmPct val="0"/>
                                  </p:iterate>
                                  <p:childTnLst>
                                    <p:animEffect transition="out" filter="fade">
                                      <p:cBhvr>
                                        <p:cTn id="94" dur="500" tmFilter="0, 0; .2, .5; .8, .5; 1, 0"/>
                                        <p:tgtEl>
                                          <p:spTgt spid="24"/>
                                        </p:tgtEl>
                                      </p:cBhvr>
                                    </p:animEffect>
                                    <p:animScale>
                                      <p:cBhvr>
                                        <p:cTn id="95" dur="250" autoRev="1" fill="hold"/>
                                        <p:tgtEl>
                                          <p:spTgt spid="24"/>
                                        </p:tgtEl>
                                      </p:cBhvr>
                                      <p:by x="105000" y="105000"/>
                                    </p:animScale>
                                  </p:childTnLst>
                                </p:cTn>
                              </p:par>
                              <p:par>
                                <p:cTn id="96" presetID="34" presetClass="emph" presetSubtype="0" fill="hold" grpId="1" nodeType="withEffect">
                                  <p:stCondLst>
                                    <p:cond delay="20000"/>
                                  </p:stCondLst>
                                  <p:iterate type="lt">
                                    <p:tmPct val="10000"/>
                                  </p:iterate>
                                  <p:childTnLst>
                                    <p:animMotion origin="layout" path="M 0.0 0.0 L 0.0 -0.07213" pathEditMode="relative" ptsTypes="">
                                      <p:cBhvr>
                                        <p:cTn id="97" dur="250" accel="50000" decel="50000" autoRev="1" fill="hold">
                                          <p:stCondLst>
                                            <p:cond delay="0"/>
                                          </p:stCondLst>
                                        </p:cTn>
                                        <p:tgtEl>
                                          <p:spTgt spid="3"/>
                                        </p:tgtEl>
                                        <p:attrNameLst>
                                          <p:attrName>ppt_x</p:attrName>
                                          <p:attrName>ppt_y</p:attrName>
                                        </p:attrNameLst>
                                      </p:cBhvr>
                                    </p:animMotion>
                                    <p:animRot by="1500000">
                                      <p:cBhvr>
                                        <p:cTn id="98" dur="125" fill="hold">
                                          <p:stCondLst>
                                            <p:cond delay="0"/>
                                          </p:stCondLst>
                                        </p:cTn>
                                        <p:tgtEl>
                                          <p:spTgt spid="3"/>
                                        </p:tgtEl>
                                        <p:attrNameLst>
                                          <p:attrName>r</p:attrName>
                                        </p:attrNameLst>
                                      </p:cBhvr>
                                    </p:animRot>
                                    <p:animRot by="-1500000">
                                      <p:cBhvr>
                                        <p:cTn id="99" dur="125" fill="hold">
                                          <p:stCondLst>
                                            <p:cond delay="125"/>
                                          </p:stCondLst>
                                        </p:cTn>
                                        <p:tgtEl>
                                          <p:spTgt spid="3"/>
                                        </p:tgtEl>
                                        <p:attrNameLst>
                                          <p:attrName>r</p:attrName>
                                        </p:attrNameLst>
                                      </p:cBhvr>
                                    </p:animRot>
                                    <p:animRot by="-1500000">
                                      <p:cBhvr>
                                        <p:cTn id="100" dur="125" fill="hold">
                                          <p:stCondLst>
                                            <p:cond delay="250"/>
                                          </p:stCondLst>
                                        </p:cTn>
                                        <p:tgtEl>
                                          <p:spTgt spid="3"/>
                                        </p:tgtEl>
                                        <p:attrNameLst>
                                          <p:attrName>r</p:attrName>
                                        </p:attrNameLst>
                                      </p:cBhvr>
                                    </p:animRot>
                                    <p:animRot by="1500000">
                                      <p:cBhvr>
                                        <p:cTn id="101" dur="125" fill="hold">
                                          <p:stCondLst>
                                            <p:cond delay="375"/>
                                          </p:stCondLst>
                                        </p:cTn>
                                        <p:tgtEl>
                                          <p:spTgt spid="3"/>
                                        </p:tgtEl>
                                        <p:attrNameLst>
                                          <p:attrName>r</p:attrName>
                                        </p:attrNameLst>
                                      </p:cBhvr>
                                    </p:animRot>
                                  </p:childTnLst>
                                </p:cTn>
                              </p:par>
                              <p:par>
                                <p:cTn id="102" presetID="34" presetClass="emph" presetSubtype="0" fill="hold" grpId="1" nodeType="withEffect">
                                  <p:stCondLst>
                                    <p:cond delay="0"/>
                                  </p:stCondLst>
                                  <p:iterate type="lt">
                                    <p:tmPct val="10000"/>
                                  </p:iterate>
                                  <p:childTnLst>
                                    <p:animMotion origin="layout" path="M 0.0 0.0 L 0.0 -0.07213" pathEditMode="relative" ptsTypes="">
                                      <p:cBhvr>
                                        <p:cTn id="103" dur="250" accel="50000" decel="50000" autoRev="1" fill="hold">
                                          <p:stCondLst>
                                            <p:cond delay="0"/>
                                          </p:stCondLst>
                                        </p:cTn>
                                        <p:tgtEl>
                                          <p:spTgt spid="23"/>
                                        </p:tgtEl>
                                        <p:attrNameLst>
                                          <p:attrName>ppt_x</p:attrName>
                                          <p:attrName>ppt_y</p:attrName>
                                        </p:attrNameLst>
                                      </p:cBhvr>
                                    </p:animMotion>
                                    <p:animRot by="1500000">
                                      <p:cBhvr>
                                        <p:cTn id="104" dur="125" fill="hold">
                                          <p:stCondLst>
                                            <p:cond delay="0"/>
                                          </p:stCondLst>
                                        </p:cTn>
                                        <p:tgtEl>
                                          <p:spTgt spid="23"/>
                                        </p:tgtEl>
                                        <p:attrNameLst>
                                          <p:attrName>r</p:attrName>
                                        </p:attrNameLst>
                                      </p:cBhvr>
                                    </p:animRot>
                                    <p:animRot by="-1500000">
                                      <p:cBhvr>
                                        <p:cTn id="105" dur="125" fill="hold">
                                          <p:stCondLst>
                                            <p:cond delay="125"/>
                                          </p:stCondLst>
                                        </p:cTn>
                                        <p:tgtEl>
                                          <p:spTgt spid="23"/>
                                        </p:tgtEl>
                                        <p:attrNameLst>
                                          <p:attrName>r</p:attrName>
                                        </p:attrNameLst>
                                      </p:cBhvr>
                                    </p:animRot>
                                    <p:animRot by="-1500000">
                                      <p:cBhvr>
                                        <p:cTn id="106" dur="125" fill="hold">
                                          <p:stCondLst>
                                            <p:cond delay="250"/>
                                          </p:stCondLst>
                                        </p:cTn>
                                        <p:tgtEl>
                                          <p:spTgt spid="23"/>
                                        </p:tgtEl>
                                        <p:attrNameLst>
                                          <p:attrName>r</p:attrName>
                                        </p:attrNameLst>
                                      </p:cBhvr>
                                    </p:animRot>
                                    <p:animRot by="1500000">
                                      <p:cBhvr>
                                        <p:cTn id="107" dur="125" fill="hold">
                                          <p:stCondLst>
                                            <p:cond delay="375"/>
                                          </p:stCondLst>
                                        </p:cTn>
                                        <p:tgtEl>
                                          <p:spTgt spid="23"/>
                                        </p:tgtEl>
                                        <p:attrNameLst>
                                          <p:attrName>r</p:attrName>
                                        </p:attrNameLst>
                                      </p:cBhvr>
                                    </p:animRot>
                                  </p:childTnLst>
                                </p:cTn>
                              </p:par>
                              <p:par>
                                <p:cTn id="108" presetID="34" presetClass="emph" presetSubtype="0" fill="hold" grpId="1" nodeType="withEffect">
                                  <p:stCondLst>
                                    <p:cond delay="0"/>
                                  </p:stCondLst>
                                  <p:iterate type="lt">
                                    <p:tmPct val="10000"/>
                                  </p:iterate>
                                  <p:childTnLst>
                                    <p:animMotion origin="layout" path="M 0.0 0.0 L 0.0 -0.07213" pathEditMode="relative" ptsTypes="">
                                      <p:cBhvr>
                                        <p:cTn id="109" dur="250" accel="50000" decel="50000" autoRev="1" fill="hold">
                                          <p:stCondLst>
                                            <p:cond delay="0"/>
                                          </p:stCondLst>
                                        </p:cTn>
                                        <p:tgtEl>
                                          <p:spTgt spid="24"/>
                                        </p:tgtEl>
                                        <p:attrNameLst>
                                          <p:attrName>ppt_x</p:attrName>
                                          <p:attrName>ppt_y</p:attrName>
                                        </p:attrNameLst>
                                      </p:cBhvr>
                                    </p:animMotion>
                                    <p:animRot by="1500000">
                                      <p:cBhvr>
                                        <p:cTn id="110" dur="125" fill="hold">
                                          <p:stCondLst>
                                            <p:cond delay="0"/>
                                          </p:stCondLst>
                                        </p:cTn>
                                        <p:tgtEl>
                                          <p:spTgt spid="24"/>
                                        </p:tgtEl>
                                        <p:attrNameLst>
                                          <p:attrName>r</p:attrName>
                                        </p:attrNameLst>
                                      </p:cBhvr>
                                    </p:animRot>
                                    <p:animRot by="-1500000">
                                      <p:cBhvr>
                                        <p:cTn id="111" dur="125" fill="hold">
                                          <p:stCondLst>
                                            <p:cond delay="125"/>
                                          </p:stCondLst>
                                        </p:cTn>
                                        <p:tgtEl>
                                          <p:spTgt spid="24"/>
                                        </p:tgtEl>
                                        <p:attrNameLst>
                                          <p:attrName>r</p:attrName>
                                        </p:attrNameLst>
                                      </p:cBhvr>
                                    </p:animRot>
                                    <p:animRot by="-1500000">
                                      <p:cBhvr>
                                        <p:cTn id="112" dur="125" fill="hold">
                                          <p:stCondLst>
                                            <p:cond delay="250"/>
                                          </p:stCondLst>
                                        </p:cTn>
                                        <p:tgtEl>
                                          <p:spTgt spid="24"/>
                                        </p:tgtEl>
                                        <p:attrNameLst>
                                          <p:attrName>r</p:attrName>
                                        </p:attrNameLst>
                                      </p:cBhvr>
                                    </p:animRot>
                                    <p:animRot by="1500000">
                                      <p:cBhvr>
                                        <p:cTn id="113" dur="125" fill="hold">
                                          <p:stCondLst>
                                            <p:cond delay="375"/>
                                          </p:stCondLst>
                                        </p:cTn>
                                        <p:tgtEl>
                                          <p:spTgt spid="24"/>
                                        </p:tgtEl>
                                        <p:attrNameLst>
                                          <p:attrName>r</p:attrName>
                                        </p:attrNameLst>
                                      </p:cBhvr>
                                    </p:animRot>
                                  </p:childTnLst>
                                </p:cTn>
                              </p:par>
                              <p:par>
                                <p:cTn id="114" presetID="34" presetClass="emph" presetSubtype="0" fill="hold" grpId="1" nodeType="withEffect">
                                  <p:stCondLst>
                                    <p:cond delay="0"/>
                                  </p:stCondLst>
                                  <p:iterate type="lt">
                                    <p:tmPct val="10000"/>
                                  </p:iterate>
                                  <p:childTnLst>
                                    <p:animMotion origin="layout" path="M 0.0 0.0 L 0.0 -0.07213" pathEditMode="relative" ptsTypes="">
                                      <p:cBhvr>
                                        <p:cTn id="115" dur="250" accel="50000" decel="50000" autoRev="1" fill="hold">
                                          <p:stCondLst>
                                            <p:cond delay="0"/>
                                          </p:stCondLst>
                                        </p:cTn>
                                        <p:tgtEl>
                                          <p:spTgt spid="2"/>
                                        </p:tgtEl>
                                        <p:attrNameLst>
                                          <p:attrName>ppt_x</p:attrName>
                                          <p:attrName>ppt_y</p:attrName>
                                        </p:attrNameLst>
                                      </p:cBhvr>
                                    </p:animMotion>
                                    <p:animRot by="1500000">
                                      <p:cBhvr>
                                        <p:cTn id="116" dur="125" fill="hold">
                                          <p:stCondLst>
                                            <p:cond delay="0"/>
                                          </p:stCondLst>
                                        </p:cTn>
                                        <p:tgtEl>
                                          <p:spTgt spid="2"/>
                                        </p:tgtEl>
                                        <p:attrNameLst>
                                          <p:attrName>r</p:attrName>
                                        </p:attrNameLst>
                                      </p:cBhvr>
                                    </p:animRot>
                                    <p:animRot by="-1500000">
                                      <p:cBhvr>
                                        <p:cTn id="117" dur="125" fill="hold">
                                          <p:stCondLst>
                                            <p:cond delay="125"/>
                                          </p:stCondLst>
                                        </p:cTn>
                                        <p:tgtEl>
                                          <p:spTgt spid="2"/>
                                        </p:tgtEl>
                                        <p:attrNameLst>
                                          <p:attrName>r</p:attrName>
                                        </p:attrNameLst>
                                      </p:cBhvr>
                                    </p:animRot>
                                    <p:animRot by="-1500000">
                                      <p:cBhvr>
                                        <p:cTn id="118" dur="125" fill="hold">
                                          <p:stCondLst>
                                            <p:cond delay="250"/>
                                          </p:stCondLst>
                                        </p:cTn>
                                        <p:tgtEl>
                                          <p:spTgt spid="2"/>
                                        </p:tgtEl>
                                        <p:attrNameLst>
                                          <p:attrName>r</p:attrName>
                                        </p:attrNameLst>
                                      </p:cBhvr>
                                    </p:animRot>
                                    <p:animRot by="1500000">
                                      <p:cBhvr>
                                        <p:cTn id="119" dur="125" fill="hold">
                                          <p:stCondLst>
                                            <p:cond delay="375"/>
                                          </p:stCondLst>
                                        </p:cTn>
                                        <p:tgtEl>
                                          <p:spTgt spid="2"/>
                                        </p:tgtEl>
                                        <p:attrNameLst>
                                          <p:attrName>r</p:attrName>
                                        </p:attrNameLst>
                                      </p:cBhvr>
                                    </p:animRot>
                                  </p:childTnLst>
                                </p:cTn>
                              </p:par>
                              <p:par>
                                <p:cTn id="120" presetID="34" presetClass="emph" presetSubtype="0" fill="hold" grpId="0" nodeType="withEffect">
                                  <p:stCondLst>
                                    <p:cond delay="0"/>
                                  </p:stCondLst>
                                  <p:iterate type="lt">
                                    <p:tmPct val="10000"/>
                                  </p:iterate>
                                  <p:childTnLst>
                                    <p:animMotion origin="layout" path="M 0.0 0.0 L 0.0 -0.07213" pathEditMode="relative" ptsTypes="">
                                      <p:cBhvr>
                                        <p:cTn id="121" dur="250" accel="50000" decel="50000" autoRev="1" fill="hold">
                                          <p:stCondLst>
                                            <p:cond delay="0"/>
                                          </p:stCondLst>
                                        </p:cTn>
                                        <p:tgtEl>
                                          <p:spTgt spid="20"/>
                                        </p:tgtEl>
                                        <p:attrNameLst>
                                          <p:attrName>ppt_x</p:attrName>
                                          <p:attrName>ppt_y</p:attrName>
                                        </p:attrNameLst>
                                      </p:cBhvr>
                                    </p:animMotion>
                                    <p:animRot by="1500000">
                                      <p:cBhvr>
                                        <p:cTn id="122" dur="125" fill="hold">
                                          <p:stCondLst>
                                            <p:cond delay="0"/>
                                          </p:stCondLst>
                                        </p:cTn>
                                        <p:tgtEl>
                                          <p:spTgt spid="20"/>
                                        </p:tgtEl>
                                        <p:attrNameLst>
                                          <p:attrName>r</p:attrName>
                                        </p:attrNameLst>
                                      </p:cBhvr>
                                    </p:animRot>
                                    <p:animRot by="-1500000">
                                      <p:cBhvr>
                                        <p:cTn id="123" dur="125" fill="hold">
                                          <p:stCondLst>
                                            <p:cond delay="125"/>
                                          </p:stCondLst>
                                        </p:cTn>
                                        <p:tgtEl>
                                          <p:spTgt spid="20"/>
                                        </p:tgtEl>
                                        <p:attrNameLst>
                                          <p:attrName>r</p:attrName>
                                        </p:attrNameLst>
                                      </p:cBhvr>
                                    </p:animRot>
                                    <p:animRot by="-1500000">
                                      <p:cBhvr>
                                        <p:cTn id="124" dur="125" fill="hold">
                                          <p:stCondLst>
                                            <p:cond delay="250"/>
                                          </p:stCondLst>
                                        </p:cTn>
                                        <p:tgtEl>
                                          <p:spTgt spid="20"/>
                                        </p:tgtEl>
                                        <p:attrNameLst>
                                          <p:attrName>r</p:attrName>
                                        </p:attrNameLst>
                                      </p:cBhvr>
                                    </p:animRot>
                                    <p:animRot by="1500000">
                                      <p:cBhvr>
                                        <p:cTn id="125" dur="125" fill="hold">
                                          <p:stCondLst>
                                            <p:cond delay="375"/>
                                          </p:stCondLst>
                                        </p:cTn>
                                        <p:tgtEl>
                                          <p:spTgt spid="20"/>
                                        </p:tgtEl>
                                        <p:attrNameLst>
                                          <p:attrName>r</p:attrName>
                                        </p:attrNameLst>
                                      </p:cBhvr>
                                    </p:animRot>
                                  </p:childTnLst>
                                </p:cTn>
                              </p:par>
                              <p:par>
                                <p:cTn id="126" presetID="34" presetClass="emph" presetSubtype="0" fill="hold" grpId="0" nodeType="withEffect">
                                  <p:stCondLst>
                                    <p:cond delay="0"/>
                                  </p:stCondLst>
                                  <p:iterate type="lt">
                                    <p:tmPct val="10000"/>
                                  </p:iterate>
                                  <p:childTnLst>
                                    <p:animMotion origin="layout" path="M 0.0 0.0 L 0.0 -0.07213" pathEditMode="relative" ptsTypes="">
                                      <p:cBhvr>
                                        <p:cTn id="127" dur="250" accel="50000" decel="50000" autoRev="1" fill="hold">
                                          <p:stCondLst>
                                            <p:cond delay="0"/>
                                          </p:stCondLst>
                                        </p:cTn>
                                        <p:tgtEl>
                                          <p:spTgt spid="21"/>
                                        </p:tgtEl>
                                        <p:attrNameLst>
                                          <p:attrName>ppt_x</p:attrName>
                                          <p:attrName>ppt_y</p:attrName>
                                        </p:attrNameLst>
                                      </p:cBhvr>
                                    </p:animMotion>
                                    <p:animRot by="1500000">
                                      <p:cBhvr>
                                        <p:cTn id="128" dur="125" fill="hold">
                                          <p:stCondLst>
                                            <p:cond delay="0"/>
                                          </p:stCondLst>
                                        </p:cTn>
                                        <p:tgtEl>
                                          <p:spTgt spid="21"/>
                                        </p:tgtEl>
                                        <p:attrNameLst>
                                          <p:attrName>r</p:attrName>
                                        </p:attrNameLst>
                                      </p:cBhvr>
                                    </p:animRot>
                                    <p:animRot by="-1500000">
                                      <p:cBhvr>
                                        <p:cTn id="129" dur="125" fill="hold">
                                          <p:stCondLst>
                                            <p:cond delay="125"/>
                                          </p:stCondLst>
                                        </p:cTn>
                                        <p:tgtEl>
                                          <p:spTgt spid="21"/>
                                        </p:tgtEl>
                                        <p:attrNameLst>
                                          <p:attrName>r</p:attrName>
                                        </p:attrNameLst>
                                      </p:cBhvr>
                                    </p:animRot>
                                    <p:animRot by="-1500000">
                                      <p:cBhvr>
                                        <p:cTn id="130" dur="125" fill="hold">
                                          <p:stCondLst>
                                            <p:cond delay="250"/>
                                          </p:stCondLst>
                                        </p:cTn>
                                        <p:tgtEl>
                                          <p:spTgt spid="21"/>
                                        </p:tgtEl>
                                        <p:attrNameLst>
                                          <p:attrName>r</p:attrName>
                                        </p:attrNameLst>
                                      </p:cBhvr>
                                    </p:animRot>
                                    <p:animRot by="1500000">
                                      <p:cBhvr>
                                        <p:cTn id="131" dur="125" fill="hold">
                                          <p:stCondLst>
                                            <p:cond delay="375"/>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2" fill="hold" display="0">
                  <p:stCondLst>
                    <p:cond delay="indefinite"/>
                  </p:stCondLst>
                  <p:endCondLst>
                    <p:cond evt="onStopAudio" delay="0">
                      <p:tgtEl>
                        <p:sldTgt/>
                      </p:tgtEl>
                    </p:cond>
                  </p:endCondLst>
                </p:cTn>
                <p:tgtEl>
                  <p:spTgt spid="18"/>
                </p:tgtEl>
              </p:cMediaNode>
            </p:audio>
          </p:childTnLst>
        </p:cTn>
      </p:par>
    </p:tnLst>
    <p:bldLst>
      <p:bldP spid="9" grpId="0"/>
      <p:bldP spid="10" grpId="0"/>
      <p:bldP spid="11" grpId="0"/>
      <p:bldP spid="12" grpId="0"/>
      <p:bldP spid="13" grpId="0"/>
      <p:bldP spid="2" grpId="1"/>
      <p:bldP spid="3" grpId="0"/>
      <p:bldP spid="3" grpId="1"/>
      <p:bldP spid="20" grpId="0"/>
      <p:bldP spid="21" grpId="0"/>
      <p:bldP spid="23" grpId="0"/>
      <p:bldP spid="23" grpId="1"/>
      <p:bldP spid="24" grpId="0"/>
      <p:bldP spid="2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31064547"/>
              </p:ext>
            </p:extLst>
          </p:nvPr>
        </p:nvGraphicFramePr>
        <p:xfrm>
          <a:off x="1524000" y="1397000"/>
          <a:ext cx="6096000" cy="3936999"/>
        </p:xfrm>
        <a:graphic>
          <a:graphicData uri="http://schemas.openxmlformats.org/drawingml/2006/table">
            <a:tbl>
              <a:tblPr firstRow="1" bandRow="1">
                <a:tableStyleId>{5940675A-B579-460E-94D1-54222C63F5DA}</a:tableStyleId>
              </a:tblPr>
              <a:tblGrid>
                <a:gridCol w="2032000"/>
                <a:gridCol w="2032000"/>
                <a:gridCol w="2032000"/>
              </a:tblGrid>
              <a:tr h="1312333">
                <a:tc>
                  <a:txBody>
                    <a:bodyPr/>
                    <a:lstStyle/>
                    <a:p>
                      <a:endParaRPr lang="en-US" dirty="0"/>
                    </a:p>
                  </a:txBody>
                  <a:tcPr/>
                </a:tc>
                <a:tc>
                  <a:txBody>
                    <a:bodyPr/>
                    <a:lstStyle/>
                    <a:p>
                      <a:endParaRPr lang="en-US" dirty="0"/>
                    </a:p>
                  </a:txBody>
                  <a:tcPr/>
                </a:tc>
                <a:tc>
                  <a:txBody>
                    <a:bodyPr/>
                    <a:lstStyle/>
                    <a:p>
                      <a:endParaRPr lang="en-US"/>
                    </a:p>
                  </a:txBody>
                  <a:tcPr/>
                </a:tc>
              </a:tr>
              <a:tr h="1312333">
                <a:tc>
                  <a:txBody>
                    <a:bodyPr/>
                    <a:lstStyle/>
                    <a:p>
                      <a:endParaRPr lang="en-US" dirty="0"/>
                    </a:p>
                  </a:txBody>
                  <a:tcPr/>
                </a:tc>
                <a:tc>
                  <a:txBody>
                    <a:bodyPr/>
                    <a:lstStyle/>
                    <a:p>
                      <a:endParaRPr lang="en-US" dirty="0"/>
                    </a:p>
                  </a:txBody>
                  <a:tcPr/>
                </a:tc>
                <a:tc>
                  <a:txBody>
                    <a:bodyPr/>
                    <a:lstStyle/>
                    <a:p>
                      <a:endParaRPr lang="en-US"/>
                    </a:p>
                  </a:txBody>
                  <a:tcPr/>
                </a:tc>
              </a:tr>
              <a:tr h="1312333">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3893818" y="1552872"/>
            <a:ext cx="60785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6420780" y="1600200"/>
            <a:ext cx="41549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2189819" y="2967335"/>
            <a:ext cx="60786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2285999" y="4191000"/>
            <a:ext cx="41549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3551785" y="2755372"/>
            <a:ext cx="60785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5580221" y="4007790"/>
            <a:ext cx="646332" cy="923330"/>
          </a:xfrm>
          <a:prstGeom prst="rect">
            <a:avLst/>
          </a:prstGeom>
          <a:noFill/>
        </p:spPr>
        <p:txBody>
          <a:bodyPr wrap="none" lIns="91440" tIns="45720" rIns="91440" bIns="45720">
            <a:spAutoFit/>
          </a:bodyPr>
          <a:lstStyle/>
          <a:p>
            <a:pPr algn="ct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3551785" y="4049195"/>
            <a:ext cx="838692" cy="923330"/>
          </a:xfrm>
          <a:prstGeom prst="rect">
            <a:avLst/>
          </a:prstGeom>
          <a:noFill/>
        </p:spPr>
        <p:txBody>
          <a:bodyPr wrap="none" lIns="91440" tIns="45720" rIns="91440" bIns="45720">
            <a:spAutoFit/>
          </a:bodyPr>
          <a:lstStyle/>
          <a:p>
            <a:pPr algn="ct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Tt</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5574959" y="2764303"/>
            <a:ext cx="838692" cy="923330"/>
          </a:xfrm>
          <a:prstGeom prst="rect">
            <a:avLst/>
          </a:prstGeom>
          <a:noFill/>
        </p:spPr>
        <p:txBody>
          <a:bodyPr wrap="none" lIns="91440" tIns="45720" rIns="91440" bIns="45720">
            <a:spAutoFit/>
          </a:bodyPr>
          <a:lstStyle/>
          <a:p>
            <a:pPr algn="ct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Tt</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3983012" y="2750907"/>
            <a:ext cx="607860"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p>
        </p:txBody>
      </p:sp>
      <p:sp>
        <p:nvSpPr>
          <p:cNvPr id="14" name="Rectangle 13"/>
          <p:cNvSpPr/>
          <p:nvPr/>
        </p:nvSpPr>
        <p:spPr>
          <a:xfrm>
            <a:off x="2285999" y="1431994"/>
            <a:ext cx="917377"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P1</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Rectangle 14"/>
          <p:cNvSpPr/>
          <p:nvPr/>
        </p:nvSpPr>
        <p:spPr>
          <a:xfrm>
            <a:off x="1512656" y="1836598"/>
            <a:ext cx="917377"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P2</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Right Arrow 15"/>
          <p:cNvSpPr/>
          <p:nvPr/>
        </p:nvSpPr>
        <p:spPr>
          <a:xfrm>
            <a:off x="3137890" y="1785937"/>
            <a:ext cx="53340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3881897">
            <a:off x="1732887" y="2668605"/>
            <a:ext cx="53340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90394" y="5562600"/>
            <a:ext cx="4217821"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Phenotypic Ratio:</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Rectangle 19"/>
          <p:cNvSpPr/>
          <p:nvPr/>
        </p:nvSpPr>
        <p:spPr>
          <a:xfrm>
            <a:off x="5334000" y="5424100"/>
            <a:ext cx="5693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Rectangle 20"/>
          <p:cNvSpPr/>
          <p:nvPr/>
        </p:nvSpPr>
        <p:spPr>
          <a:xfrm>
            <a:off x="6049677" y="5424100"/>
            <a:ext cx="56938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1</a:t>
            </a:r>
            <a:endParaRPr lang="en-US" sz="5400" b="1" cap="none" spc="0" dirty="0">
              <a:ln/>
              <a:solidFill>
                <a:schemeClr val="accent3"/>
              </a:solidFill>
              <a:effectLst/>
            </a:endParaRPr>
          </a:p>
        </p:txBody>
      </p:sp>
      <p:sp>
        <p:nvSpPr>
          <p:cNvPr id="22" name="Rectangle 21"/>
          <p:cNvSpPr/>
          <p:nvPr/>
        </p:nvSpPr>
        <p:spPr>
          <a:xfrm>
            <a:off x="5695637" y="5413979"/>
            <a:ext cx="41549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3" name="Rectangle 22"/>
          <p:cNvSpPr/>
          <p:nvPr/>
        </p:nvSpPr>
        <p:spPr>
          <a:xfrm>
            <a:off x="4366664" y="3217037"/>
            <a:ext cx="120173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Tall</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Rectangle 23"/>
          <p:cNvSpPr/>
          <p:nvPr/>
        </p:nvSpPr>
        <p:spPr>
          <a:xfrm>
            <a:off x="4370375" y="4510860"/>
            <a:ext cx="120173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Tall</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Rectangle 24"/>
          <p:cNvSpPr/>
          <p:nvPr/>
        </p:nvSpPr>
        <p:spPr>
          <a:xfrm>
            <a:off x="6387552" y="3222961"/>
            <a:ext cx="120173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Tall</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Rectangle 25"/>
          <p:cNvSpPr/>
          <p:nvPr/>
        </p:nvSpPr>
        <p:spPr>
          <a:xfrm>
            <a:off x="6224815" y="4652665"/>
            <a:ext cx="1390125"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a:ln/>
                <a:solidFill>
                  <a:schemeClr val="accent3"/>
                </a:solidFill>
              </a:rPr>
              <a:t>S</a:t>
            </a:r>
            <a:r>
              <a:rPr lang="en-US" sz="3600" b="1" dirty="0" smtClean="0">
                <a:ln/>
                <a:solidFill>
                  <a:schemeClr val="accent3"/>
                </a:solidFill>
              </a:rPr>
              <a:t>hort</a:t>
            </a:r>
            <a:endParaRPr lang="en-US" sz="3600" b="1" dirty="0">
              <a:ln/>
              <a:solidFill>
                <a:schemeClr val="accent3"/>
              </a:solidFill>
            </a:endParaRPr>
          </a:p>
        </p:txBody>
      </p:sp>
      <p:pic>
        <p:nvPicPr>
          <p:cNvPr id="3" name="Slide11 Punnet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56128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80">
                                          <p:stCondLst>
                                            <p:cond delay="0"/>
                                          </p:stCondLst>
                                        </p:cTn>
                                        <p:tgtEl>
                                          <p:spTgt spid="23"/>
                                        </p:tgtEl>
                                      </p:cBhvr>
                                    </p:animEffect>
                                    <p:anim calcmode="lin" valueType="num">
                                      <p:cBhvr>
                                        <p:cTn id="4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5" dur="26">
                                          <p:stCondLst>
                                            <p:cond delay="650"/>
                                          </p:stCondLst>
                                        </p:cTn>
                                        <p:tgtEl>
                                          <p:spTgt spid="23"/>
                                        </p:tgtEl>
                                      </p:cBhvr>
                                      <p:to x="100000" y="60000"/>
                                    </p:animScale>
                                    <p:animScale>
                                      <p:cBhvr>
                                        <p:cTn id="46" dur="166" decel="50000">
                                          <p:stCondLst>
                                            <p:cond delay="676"/>
                                          </p:stCondLst>
                                        </p:cTn>
                                        <p:tgtEl>
                                          <p:spTgt spid="23"/>
                                        </p:tgtEl>
                                      </p:cBhvr>
                                      <p:to x="100000" y="100000"/>
                                    </p:animScale>
                                    <p:animScale>
                                      <p:cBhvr>
                                        <p:cTn id="47" dur="26">
                                          <p:stCondLst>
                                            <p:cond delay="1312"/>
                                          </p:stCondLst>
                                        </p:cTn>
                                        <p:tgtEl>
                                          <p:spTgt spid="23"/>
                                        </p:tgtEl>
                                      </p:cBhvr>
                                      <p:to x="100000" y="80000"/>
                                    </p:animScale>
                                    <p:animScale>
                                      <p:cBhvr>
                                        <p:cTn id="48" dur="166" decel="50000">
                                          <p:stCondLst>
                                            <p:cond delay="1338"/>
                                          </p:stCondLst>
                                        </p:cTn>
                                        <p:tgtEl>
                                          <p:spTgt spid="23"/>
                                        </p:tgtEl>
                                      </p:cBhvr>
                                      <p:to x="100000" y="100000"/>
                                    </p:animScale>
                                    <p:animScale>
                                      <p:cBhvr>
                                        <p:cTn id="49" dur="26">
                                          <p:stCondLst>
                                            <p:cond delay="1642"/>
                                          </p:stCondLst>
                                        </p:cTn>
                                        <p:tgtEl>
                                          <p:spTgt spid="23"/>
                                        </p:tgtEl>
                                      </p:cBhvr>
                                      <p:to x="100000" y="90000"/>
                                    </p:animScale>
                                    <p:animScale>
                                      <p:cBhvr>
                                        <p:cTn id="50" dur="166" decel="50000">
                                          <p:stCondLst>
                                            <p:cond delay="1668"/>
                                          </p:stCondLst>
                                        </p:cTn>
                                        <p:tgtEl>
                                          <p:spTgt spid="23"/>
                                        </p:tgtEl>
                                      </p:cBhvr>
                                      <p:to x="100000" y="100000"/>
                                    </p:animScale>
                                    <p:animScale>
                                      <p:cBhvr>
                                        <p:cTn id="51" dur="26">
                                          <p:stCondLst>
                                            <p:cond delay="1808"/>
                                          </p:stCondLst>
                                        </p:cTn>
                                        <p:tgtEl>
                                          <p:spTgt spid="23"/>
                                        </p:tgtEl>
                                      </p:cBhvr>
                                      <p:to x="100000" y="95000"/>
                                    </p:animScale>
                                    <p:animScale>
                                      <p:cBhvr>
                                        <p:cTn id="52" dur="166" decel="50000">
                                          <p:stCondLst>
                                            <p:cond delay="1834"/>
                                          </p:stCondLst>
                                        </p:cTn>
                                        <p:tgtEl>
                                          <p:spTgt spid="2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80">
                                          <p:stCondLst>
                                            <p:cond delay="0"/>
                                          </p:stCondLst>
                                        </p:cTn>
                                        <p:tgtEl>
                                          <p:spTgt spid="12"/>
                                        </p:tgtEl>
                                      </p:cBhvr>
                                    </p:animEffect>
                                    <p:anim calcmode="lin" valueType="num">
                                      <p:cBhvr>
                                        <p:cTn id="5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1" dur="26">
                                          <p:stCondLst>
                                            <p:cond delay="650"/>
                                          </p:stCondLst>
                                        </p:cTn>
                                        <p:tgtEl>
                                          <p:spTgt spid="12"/>
                                        </p:tgtEl>
                                      </p:cBhvr>
                                      <p:to x="100000" y="60000"/>
                                    </p:animScale>
                                    <p:animScale>
                                      <p:cBhvr>
                                        <p:cTn id="62" dur="166" decel="50000">
                                          <p:stCondLst>
                                            <p:cond delay="676"/>
                                          </p:stCondLst>
                                        </p:cTn>
                                        <p:tgtEl>
                                          <p:spTgt spid="12"/>
                                        </p:tgtEl>
                                      </p:cBhvr>
                                      <p:to x="100000" y="100000"/>
                                    </p:animScale>
                                    <p:animScale>
                                      <p:cBhvr>
                                        <p:cTn id="63" dur="26">
                                          <p:stCondLst>
                                            <p:cond delay="1312"/>
                                          </p:stCondLst>
                                        </p:cTn>
                                        <p:tgtEl>
                                          <p:spTgt spid="12"/>
                                        </p:tgtEl>
                                      </p:cBhvr>
                                      <p:to x="100000" y="80000"/>
                                    </p:animScale>
                                    <p:animScale>
                                      <p:cBhvr>
                                        <p:cTn id="64" dur="166" decel="50000">
                                          <p:stCondLst>
                                            <p:cond delay="1338"/>
                                          </p:stCondLst>
                                        </p:cTn>
                                        <p:tgtEl>
                                          <p:spTgt spid="12"/>
                                        </p:tgtEl>
                                      </p:cBhvr>
                                      <p:to x="100000" y="100000"/>
                                    </p:animScale>
                                    <p:animScale>
                                      <p:cBhvr>
                                        <p:cTn id="65" dur="26">
                                          <p:stCondLst>
                                            <p:cond delay="1642"/>
                                          </p:stCondLst>
                                        </p:cTn>
                                        <p:tgtEl>
                                          <p:spTgt spid="12"/>
                                        </p:tgtEl>
                                      </p:cBhvr>
                                      <p:to x="100000" y="90000"/>
                                    </p:animScale>
                                    <p:animScale>
                                      <p:cBhvr>
                                        <p:cTn id="66" dur="166" decel="50000">
                                          <p:stCondLst>
                                            <p:cond delay="1668"/>
                                          </p:stCondLst>
                                        </p:cTn>
                                        <p:tgtEl>
                                          <p:spTgt spid="12"/>
                                        </p:tgtEl>
                                      </p:cBhvr>
                                      <p:to x="100000" y="100000"/>
                                    </p:animScale>
                                    <p:animScale>
                                      <p:cBhvr>
                                        <p:cTn id="67" dur="26">
                                          <p:stCondLst>
                                            <p:cond delay="1808"/>
                                          </p:stCondLst>
                                        </p:cTn>
                                        <p:tgtEl>
                                          <p:spTgt spid="12"/>
                                        </p:tgtEl>
                                      </p:cBhvr>
                                      <p:to x="100000" y="95000"/>
                                    </p:animScale>
                                    <p:animScale>
                                      <p:cBhvr>
                                        <p:cTn id="68" dur="166" decel="50000">
                                          <p:stCondLst>
                                            <p:cond delay="1834"/>
                                          </p:stCondLst>
                                        </p:cTn>
                                        <p:tgtEl>
                                          <p:spTgt spid="12"/>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80">
                                          <p:stCondLst>
                                            <p:cond delay="0"/>
                                          </p:stCondLst>
                                        </p:cTn>
                                        <p:tgtEl>
                                          <p:spTgt spid="25"/>
                                        </p:tgtEl>
                                      </p:cBhvr>
                                    </p:animEffect>
                                    <p:anim calcmode="lin" valueType="num">
                                      <p:cBhvr>
                                        <p:cTn id="7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77" dur="26">
                                          <p:stCondLst>
                                            <p:cond delay="650"/>
                                          </p:stCondLst>
                                        </p:cTn>
                                        <p:tgtEl>
                                          <p:spTgt spid="25"/>
                                        </p:tgtEl>
                                      </p:cBhvr>
                                      <p:to x="100000" y="60000"/>
                                    </p:animScale>
                                    <p:animScale>
                                      <p:cBhvr>
                                        <p:cTn id="78" dur="166" decel="50000">
                                          <p:stCondLst>
                                            <p:cond delay="676"/>
                                          </p:stCondLst>
                                        </p:cTn>
                                        <p:tgtEl>
                                          <p:spTgt spid="25"/>
                                        </p:tgtEl>
                                      </p:cBhvr>
                                      <p:to x="100000" y="100000"/>
                                    </p:animScale>
                                    <p:animScale>
                                      <p:cBhvr>
                                        <p:cTn id="79" dur="26">
                                          <p:stCondLst>
                                            <p:cond delay="1312"/>
                                          </p:stCondLst>
                                        </p:cTn>
                                        <p:tgtEl>
                                          <p:spTgt spid="25"/>
                                        </p:tgtEl>
                                      </p:cBhvr>
                                      <p:to x="100000" y="80000"/>
                                    </p:animScale>
                                    <p:animScale>
                                      <p:cBhvr>
                                        <p:cTn id="80" dur="166" decel="50000">
                                          <p:stCondLst>
                                            <p:cond delay="1338"/>
                                          </p:stCondLst>
                                        </p:cTn>
                                        <p:tgtEl>
                                          <p:spTgt spid="25"/>
                                        </p:tgtEl>
                                      </p:cBhvr>
                                      <p:to x="100000" y="100000"/>
                                    </p:animScale>
                                    <p:animScale>
                                      <p:cBhvr>
                                        <p:cTn id="81" dur="26">
                                          <p:stCondLst>
                                            <p:cond delay="1642"/>
                                          </p:stCondLst>
                                        </p:cTn>
                                        <p:tgtEl>
                                          <p:spTgt spid="25"/>
                                        </p:tgtEl>
                                      </p:cBhvr>
                                      <p:to x="100000" y="90000"/>
                                    </p:animScale>
                                    <p:animScale>
                                      <p:cBhvr>
                                        <p:cTn id="82" dur="166" decel="50000">
                                          <p:stCondLst>
                                            <p:cond delay="1668"/>
                                          </p:stCondLst>
                                        </p:cTn>
                                        <p:tgtEl>
                                          <p:spTgt spid="25"/>
                                        </p:tgtEl>
                                      </p:cBhvr>
                                      <p:to x="100000" y="100000"/>
                                    </p:animScale>
                                    <p:animScale>
                                      <p:cBhvr>
                                        <p:cTn id="83" dur="26">
                                          <p:stCondLst>
                                            <p:cond delay="1808"/>
                                          </p:stCondLst>
                                        </p:cTn>
                                        <p:tgtEl>
                                          <p:spTgt spid="25"/>
                                        </p:tgtEl>
                                      </p:cBhvr>
                                      <p:to x="100000" y="95000"/>
                                    </p:animScale>
                                    <p:animScale>
                                      <p:cBhvr>
                                        <p:cTn id="84" dur="166" decel="50000">
                                          <p:stCondLst>
                                            <p:cond delay="1834"/>
                                          </p:stCondLst>
                                        </p:cTn>
                                        <p:tgtEl>
                                          <p:spTgt spid="25"/>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down)">
                                      <p:cBhvr>
                                        <p:cTn id="87" dur="580">
                                          <p:stCondLst>
                                            <p:cond delay="0"/>
                                          </p:stCondLst>
                                        </p:cTn>
                                        <p:tgtEl>
                                          <p:spTgt spid="11"/>
                                        </p:tgtEl>
                                      </p:cBhvr>
                                    </p:animEffect>
                                    <p:anim calcmode="lin" valueType="num">
                                      <p:cBhvr>
                                        <p:cTn id="8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3" dur="26">
                                          <p:stCondLst>
                                            <p:cond delay="650"/>
                                          </p:stCondLst>
                                        </p:cTn>
                                        <p:tgtEl>
                                          <p:spTgt spid="11"/>
                                        </p:tgtEl>
                                      </p:cBhvr>
                                      <p:to x="100000" y="60000"/>
                                    </p:animScale>
                                    <p:animScale>
                                      <p:cBhvr>
                                        <p:cTn id="94" dur="166" decel="50000">
                                          <p:stCondLst>
                                            <p:cond delay="676"/>
                                          </p:stCondLst>
                                        </p:cTn>
                                        <p:tgtEl>
                                          <p:spTgt spid="11"/>
                                        </p:tgtEl>
                                      </p:cBhvr>
                                      <p:to x="100000" y="100000"/>
                                    </p:animScale>
                                    <p:animScale>
                                      <p:cBhvr>
                                        <p:cTn id="95" dur="26">
                                          <p:stCondLst>
                                            <p:cond delay="1312"/>
                                          </p:stCondLst>
                                        </p:cTn>
                                        <p:tgtEl>
                                          <p:spTgt spid="11"/>
                                        </p:tgtEl>
                                      </p:cBhvr>
                                      <p:to x="100000" y="80000"/>
                                    </p:animScale>
                                    <p:animScale>
                                      <p:cBhvr>
                                        <p:cTn id="96" dur="166" decel="50000">
                                          <p:stCondLst>
                                            <p:cond delay="1338"/>
                                          </p:stCondLst>
                                        </p:cTn>
                                        <p:tgtEl>
                                          <p:spTgt spid="11"/>
                                        </p:tgtEl>
                                      </p:cBhvr>
                                      <p:to x="100000" y="100000"/>
                                    </p:animScale>
                                    <p:animScale>
                                      <p:cBhvr>
                                        <p:cTn id="97" dur="26">
                                          <p:stCondLst>
                                            <p:cond delay="1642"/>
                                          </p:stCondLst>
                                        </p:cTn>
                                        <p:tgtEl>
                                          <p:spTgt spid="11"/>
                                        </p:tgtEl>
                                      </p:cBhvr>
                                      <p:to x="100000" y="90000"/>
                                    </p:animScale>
                                    <p:animScale>
                                      <p:cBhvr>
                                        <p:cTn id="98" dur="166" decel="50000">
                                          <p:stCondLst>
                                            <p:cond delay="1668"/>
                                          </p:stCondLst>
                                        </p:cTn>
                                        <p:tgtEl>
                                          <p:spTgt spid="11"/>
                                        </p:tgtEl>
                                      </p:cBhvr>
                                      <p:to x="100000" y="100000"/>
                                    </p:animScale>
                                    <p:animScale>
                                      <p:cBhvr>
                                        <p:cTn id="99" dur="26">
                                          <p:stCondLst>
                                            <p:cond delay="1808"/>
                                          </p:stCondLst>
                                        </p:cTn>
                                        <p:tgtEl>
                                          <p:spTgt spid="11"/>
                                        </p:tgtEl>
                                      </p:cBhvr>
                                      <p:to x="100000" y="95000"/>
                                    </p:animScale>
                                    <p:animScale>
                                      <p:cBhvr>
                                        <p:cTn id="100" dur="166" decel="50000">
                                          <p:stCondLst>
                                            <p:cond delay="1834"/>
                                          </p:stCondLst>
                                        </p:cTn>
                                        <p:tgtEl>
                                          <p:spTgt spid="11"/>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down)">
                                      <p:cBhvr>
                                        <p:cTn id="103" dur="580">
                                          <p:stCondLst>
                                            <p:cond delay="0"/>
                                          </p:stCondLst>
                                        </p:cTn>
                                        <p:tgtEl>
                                          <p:spTgt spid="24"/>
                                        </p:tgtEl>
                                      </p:cBhvr>
                                    </p:animEffect>
                                    <p:anim calcmode="lin" valueType="num">
                                      <p:cBhvr>
                                        <p:cTn id="10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09" dur="26">
                                          <p:stCondLst>
                                            <p:cond delay="650"/>
                                          </p:stCondLst>
                                        </p:cTn>
                                        <p:tgtEl>
                                          <p:spTgt spid="24"/>
                                        </p:tgtEl>
                                      </p:cBhvr>
                                      <p:to x="100000" y="60000"/>
                                    </p:animScale>
                                    <p:animScale>
                                      <p:cBhvr>
                                        <p:cTn id="110" dur="166" decel="50000">
                                          <p:stCondLst>
                                            <p:cond delay="676"/>
                                          </p:stCondLst>
                                        </p:cTn>
                                        <p:tgtEl>
                                          <p:spTgt spid="24"/>
                                        </p:tgtEl>
                                      </p:cBhvr>
                                      <p:to x="100000" y="100000"/>
                                    </p:animScale>
                                    <p:animScale>
                                      <p:cBhvr>
                                        <p:cTn id="111" dur="26">
                                          <p:stCondLst>
                                            <p:cond delay="1312"/>
                                          </p:stCondLst>
                                        </p:cTn>
                                        <p:tgtEl>
                                          <p:spTgt spid="24"/>
                                        </p:tgtEl>
                                      </p:cBhvr>
                                      <p:to x="100000" y="80000"/>
                                    </p:animScale>
                                    <p:animScale>
                                      <p:cBhvr>
                                        <p:cTn id="112" dur="166" decel="50000">
                                          <p:stCondLst>
                                            <p:cond delay="1338"/>
                                          </p:stCondLst>
                                        </p:cTn>
                                        <p:tgtEl>
                                          <p:spTgt spid="24"/>
                                        </p:tgtEl>
                                      </p:cBhvr>
                                      <p:to x="100000" y="100000"/>
                                    </p:animScale>
                                    <p:animScale>
                                      <p:cBhvr>
                                        <p:cTn id="113" dur="26">
                                          <p:stCondLst>
                                            <p:cond delay="1642"/>
                                          </p:stCondLst>
                                        </p:cTn>
                                        <p:tgtEl>
                                          <p:spTgt spid="24"/>
                                        </p:tgtEl>
                                      </p:cBhvr>
                                      <p:to x="100000" y="90000"/>
                                    </p:animScale>
                                    <p:animScale>
                                      <p:cBhvr>
                                        <p:cTn id="114" dur="166" decel="50000">
                                          <p:stCondLst>
                                            <p:cond delay="1668"/>
                                          </p:stCondLst>
                                        </p:cTn>
                                        <p:tgtEl>
                                          <p:spTgt spid="24"/>
                                        </p:tgtEl>
                                      </p:cBhvr>
                                      <p:to x="100000" y="100000"/>
                                    </p:animScale>
                                    <p:animScale>
                                      <p:cBhvr>
                                        <p:cTn id="115" dur="26">
                                          <p:stCondLst>
                                            <p:cond delay="1808"/>
                                          </p:stCondLst>
                                        </p:cTn>
                                        <p:tgtEl>
                                          <p:spTgt spid="24"/>
                                        </p:tgtEl>
                                      </p:cBhvr>
                                      <p:to x="100000" y="95000"/>
                                    </p:animScale>
                                    <p:animScale>
                                      <p:cBhvr>
                                        <p:cTn id="116" dur="166" decel="50000">
                                          <p:stCondLst>
                                            <p:cond delay="1834"/>
                                          </p:stCondLst>
                                        </p:cTn>
                                        <p:tgtEl>
                                          <p:spTgt spid="24"/>
                                        </p:tgtEl>
                                      </p:cBhvr>
                                      <p:to x="100000" y="100000"/>
                                    </p:animScale>
                                  </p:childTnLst>
                                </p:cTn>
                              </p:par>
                            </p:childTnLst>
                          </p:cTn>
                        </p:par>
                        <p:par>
                          <p:cTn id="117" fill="hold">
                            <p:stCondLst>
                              <p:cond delay="2000"/>
                            </p:stCondLst>
                            <p:childTnLst>
                              <p:par>
                                <p:cTn id="118" presetID="26" presetClass="entr" presetSubtype="0"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Effect transition="in" filter="wipe(down)">
                                      <p:cBhvr>
                                        <p:cTn id="120" dur="580">
                                          <p:stCondLst>
                                            <p:cond delay="0"/>
                                          </p:stCondLst>
                                        </p:cTn>
                                        <p:tgtEl>
                                          <p:spTgt spid="10"/>
                                        </p:tgtEl>
                                      </p:cBhvr>
                                    </p:animEffect>
                                    <p:anim calcmode="lin" valueType="num">
                                      <p:cBhvr>
                                        <p:cTn id="1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26" dur="26">
                                          <p:stCondLst>
                                            <p:cond delay="650"/>
                                          </p:stCondLst>
                                        </p:cTn>
                                        <p:tgtEl>
                                          <p:spTgt spid="10"/>
                                        </p:tgtEl>
                                      </p:cBhvr>
                                      <p:to x="100000" y="60000"/>
                                    </p:animScale>
                                    <p:animScale>
                                      <p:cBhvr>
                                        <p:cTn id="127" dur="166" decel="50000">
                                          <p:stCondLst>
                                            <p:cond delay="676"/>
                                          </p:stCondLst>
                                        </p:cTn>
                                        <p:tgtEl>
                                          <p:spTgt spid="10"/>
                                        </p:tgtEl>
                                      </p:cBhvr>
                                      <p:to x="100000" y="100000"/>
                                    </p:animScale>
                                    <p:animScale>
                                      <p:cBhvr>
                                        <p:cTn id="128" dur="26">
                                          <p:stCondLst>
                                            <p:cond delay="1312"/>
                                          </p:stCondLst>
                                        </p:cTn>
                                        <p:tgtEl>
                                          <p:spTgt spid="10"/>
                                        </p:tgtEl>
                                      </p:cBhvr>
                                      <p:to x="100000" y="80000"/>
                                    </p:animScale>
                                    <p:animScale>
                                      <p:cBhvr>
                                        <p:cTn id="129" dur="166" decel="50000">
                                          <p:stCondLst>
                                            <p:cond delay="1338"/>
                                          </p:stCondLst>
                                        </p:cTn>
                                        <p:tgtEl>
                                          <p:spTgt spid="10"/>
                                        </p:tgtEl>
                                      </p:cBhvr>
                                      <p:to x="100000" y="100000"/>
                                    </p:animScale>
                                    <p:animScale>
                                      <p:cBhvr>
                                        <p:cTn id="130" dur="26">
                                          <p:stCondLst>
                                            <p:cond delay="1642"/>
                                          </p:stCondLst>
                                        </p:cTn>
                                        <p:tgtEl>
                                          <p:spTgt spid="10"/>
                                        </p:tgtEl>
                                      </p:cBhvr>
                                      <p:to x="100000" y="90000"/>
                                    </p:animScale>
                                    <p:animScale>
                                      <p:cBhvr>
                                        <p:cTn id="131" dur="166" decel="50000">
                                          <p:stCondLst>
                                            <p:cond delay="1668"/>
                                          </p:stCondLst>
                                        </p:cTn>
                                        <p:tgtEl>
                                          <p:spTgt spid="10"/>
                                        </p:tgtEl>
                                      </p:cBhvr>
                                      <p:to x="100000" y="100000"/>
                                    </p:animScale>
                                    <p:animScale>
                                      <p:cBhvr>
                                        <p:cTn id="132" dur="26">
                                          <p:stCondLst>
                                            <p:cond delay="1808"/>
                                          </p:stCondLst>
                                        </p:cTn>
                                        <p:tgtEl>
                                          <p:spTgt spid="10"/>
                                        </p:tgtEl>
                                      </p:cBhvr>
                                      <p:to x="100000" y="95000"/>
                                    </p:animScale>
                                    <p:animScale>
                                      <p:cBhvr>
                                        <p:cTn id="133" dur="166" decel="50000">
                                          <p:stCondLst>
                                            <p:cond delay="1834"/>
                                          </p:stCondLst>
                                        </p:cTn>
                                        <p:tgtEl>
                                          <p:spTgt spid="10"/>
                                        </p:tgtEl>
                                      </p:cBhvr>
                                      <p:to x="100000" y="100000"/>
                                    </p:animScale>
                                  </p:childTnLst>
                                </p:cTn>
                              </p:par>
                              <p:par>
                                <p:cTn id="134" presetID="26" presetClass="entr" presetSubtype="0" fill="hold" grpId="0" nodeType="with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wipe(down)">
                                      <p:cBhvr>
                                        <p:cTn id="136" dur="580">
                                          <p:stCondLst>
                                            <p:cond delay="0"/>
                                          </p:stCondLst>
                                        </p:cTn>
                                        <p:tgtEl>
                                          <p:spTgt spid="26"/>
                                        </p:tgtEl>
                                      </p:cBhvr>
                                    </p:animEffect>
                                    <p:anim calcmode="lin" valueType="num">
                                      <p:cBhvr>
                                        <p:cTn id="13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42" dur="26">
                                          <p:stCondLst>
                                            <p:cond delay="650"/>
                                          </p:stCondLst>
                                        </p:cTn>
                                        <p:tgtEl>
                                          <p:spTgt spid="26"/>
                                        </p:tgtEl>
                                      </p:cBhvr>
                                      <p:to x="100000" y="60000"/>
                                    </p:animScale>
                                    <p:animScale>
                                      <p:cBhvr>
                                        <p:cTn id="143" dur="166" decel="50000">
                                          <p:stCondLst>
                                            <p:cond delay="676"/>
                                          </p:stCondLst>
                                        </p:cTn>
                                        <p:tgtEl>
                                          <p:spTgt spid="26"/>
                                        </p:tgtEl>
                                      </p:cBhvr>
                                      <p:to x="100000" y="100000"/>
                                    </p:animScale>
                                    <p:animScale>
                                      <p:cBhvr>
                                        <p:cTn id="144" dur="26">
                                          <p:stCondLst>
                                            <p:cond delay="1312"/>
                                          </p:stCondLst>
                                        </p:cTn>
                                        <p:tgtEl>
                                          <p:spTgt spid="26"/>
                                        </p:tgtEl>
                                      </p:cBhvr>
                                      <p:to x="100000" y="80000"/>
                                    </p:animScale>
                                    <p:animScale>
                                      <p:cBhvr>
                                        <p:cTn id="145" dur="166" decel="50000">
                                          <p:stCondLst>
                                            <p:cond delay="1338"/>
                                          </p:stCondLst>
                                        </p:cTn>
                                        <p:tgtEl>
                                          <p:spTgt spid="26"/>
                                        </p:tgtEl>
                                      </p:cBhvr>
                                      <p:to x="100000" y="100000"/>
                                    </p:animScale>
                                    <p:animScale>
                                      <p:cBhvr>
                                        <p:cTn id="146" dur="26">
                                          <p:stCondLst>
                                            <p:cond delay="1642"/>
                                          </p:stCondLst>
                                        </p:cTn>
                                        <p:tgtEl>
                                          <p:spTgt spid="26"/>
                                        </p:tgtEl>
                                      </p:cBhvr>
                                      <p:to x="100000" y="90000"/>
                                    </p:animScale>
                                    <p:animScale>
                                      <p:cBhvr>
                                        <p:cTn id="147" dur="166" decel="50000">
                                          <p:stCondLst>
                                            <p:cond delay="1668"/>
                                          </p:stCondLst>
                                        </p:cTn>
                                        <p:tgtEl>
                                          <p:spTgt spid="26"/>
                                        </p:tgtEl>
                                      </p:cBhvr>
                                      <p:to x="100000" y="100000"/>
                                    </p:animScale>
                                    <p:animScale>
                                      <p:cBhvr>
                                        <p:cTn id="148" dur="26">
                                          <p:stCondLst>
                                            <p:cond delay="1808"/>
                                          </p:stCondLst>
                                        </p:cTn>
                                        <p:tgtEl>
                                          <p:spTgt spid="26"/>
                                        </p:tgtEl>
                                      </p:cBhvr>
                                      <p:to x="100000" y="95000"/>
                                    </p:animScale>
                                    <p:animScale>
                                      <p:cBhvr>
                                        <p:cTn id="149" dur="166" decel="50000">
                                          <p:stCondLst>
                                            <p:cond delay="1834"/>
                                          </p:stCondLst>
                                        </p:cTn>
                                        <p:tgtEl>
                                          <p:spTgt spid="26"/>
                                        </p:tgtEl>
                                      </p:cBhvr>
                                      <p:to x="100000" y="100000"/>
                                    </p:animScale>
                                  </p:childTnLst>
                                </p:cTn>
                              </p:par>
                            </p:childTnLst>
                          </p:cTn>
                        </p:par>
                        <p:par>
                          <p:cTn id="150" fill="hold">
                            <p:stCondLst>
                              <p:cond delay="4000"/>
                            </p:stCondLst>
                            <p:childTnLst>
                              <p:par>
                                <p:cTn id="151" presetID="45" presetClass="entr" presetSubtype="0" fill="hold" grpId="0" nodeType="afterEffect">
                                  <p:stCondLst>
                                    <p:cond delay="0"/>
                                  </p:stCondLst>
                                  <p:childTnLst>
                                    <p:set>
                                      <p:cBhvr>
                                        <p:cTn id="152" dur="1" fill="hold">
                                          <p:stCondLst>
                                            <p:cond delay="0"/>
                                          </p:stCondLst>
                                        </p:cTn>
                                        <p:tgtEl>
                                          <p:spTgt spid="2"/>
                                        </p:tgtEl>
                                        <p:attrNameLst>
                                          <p:attrName>style.visibility</p:attrName>
                                        </p:attrNameLst>
                                      </p:cBhvr>
                                      <p:to>
                                        <p:strVal val="visible"/>
                                      </p:to>
                                    </p:set>
                                    <p:animEffect transition="in" filter="fade">
                                      <p:cBhvr>
                                        <p:cTn id="153" dur="2000"/>
                                        <p:tgtEl>
                                          <p:spTgt spid="2"/>
                                        </p:tgtEl>
                                      </p:cBhvr>
                                    </p:animEffect>
                                    <p:anim calcmode="lin" valueType="num">
                                      <p:cBhvr>
                                        <p:cTn id="154" dur="2000" fill="hold"/>
                                        <p:tgtEl>
                                          <p:spTgt spid="2"/>
                                        </p:tgtEl>
                                        <p:attrNameLst>
                                          <p:attrName>ppt_w</p:attrName>
                                        </p:attrNameLst>
                                      </p:cBhvr>
                                      <p:tavLst>
                                        <p:tav tm="0" fmla="#ppt_w*sin(2.5*pi*$)">
                                          <p:val>
                                            <p:fltVal val="0"/>
                                          </p:val>
                                        </p:tav>
                                        <p:tav tm="100000">
                                          <p:val>
                                            <p:fltVal val="1"/>
                                          </p:val>
                                        </p:tav>
                                      </p:tavLst>
                                    </p:anim>
                                    <p:anim calcmode="lin" valueType="num">
                                      <p:cBhvr>
                                        <p:cTn id="155" dur="2000" fill="hold"/>
                                        <p:tgtEl>
                                          <p:spTgt spid="2"/>
                                        </p:tgtEl>
                                        <p:attrNameLst>
                                          <p:attrName>ppt_h</p:attrName>
                                        </p:attrNameLst>
                                      </p:cBhvr>
                                      <p:tavLst>
                                        <p:tav tm="0">
                                          <p:val>
                                            <p:strVal val="#ppt_h"/>
                                          </p:val>
                                        </p:tav>
                                        <p:tav tm="100000">
                                          <p:val>
                                            <p:strVal val="#ppt_h"/>
                                          </p:val>
                                        </p:tav>
                                      </p:tavLst>
                                    </p:anim>
                                  </p:childTnLst>
                                </p:cTn>
                              </p:par>
                              <p:par>
                                <p:cTn id="156" presetID="45" presetClass="entr" presetSubtype="0"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Effect transition="in" filter="fade">
                                      <p:cBhvr>
                                        <p:cTn id="158" dur="2000"/>
                                        <p:tgtEl>
                                          <p:spTgt spid="20"/>
                                        </p:tgtEl>
                                      </p:cBhvr>
                                    </p:animEffect>
                                    <p:anim calcmode="lin" valueType="num">
                                      <p:cBhvr>
                                        <p:cTn id="159" dur="2000" fill="hold"/>
                                        <p:tgtEl>
                                          <p:spTgt spid="20"/>
                                        </p:tgtEl>
                                        <p:attrNameLst>
                                          <p:attrName>ppt_w</p:attrName>
                                        </p:attrNameLst>
                                      </p:cBhvr>
                                      <p:tavLst>
                                        <p:tav tm="0" fmla="#ppt_w*sin(2.5*pi*$)">
                                          <p:val>
                                            <p:fltVal val="0"/>
                                          </p:val>
                                        </p:tav>
                                        <p:tav tm="100000">
                                          <p:val>
                                            <p:fltVal val="1"/>
                                          </p:val>
                                        </p:tav>
                                      </p:tavLst>
                                    </p:anim>
                                    <p:anim calcmode="lin" valueType="num">
                                      <p:cBhvr>
                                        <p:cTn id="160" dur="2000" fill="hold"/>
                                        <p:tgtEl>
                                          <p:spTgt spid="20"/>
                                        </p:tgtEl>
                                        <p:attrNameLst>
                                          <p:attrName>ppt_h</p:attrName>
                                        </p:attrNameLst>
                                      </p:cBhvr>
                                      <p:tavLst>
                                        <p:tav tm="0">
                                          <p:val>
                                            <p:strVal val="#ppt_h"/>
                                          </p:val>
                                        </p:tav>
                                        <p:tav tm="100000">
                                          <p:val>
                                            <p:strVal val="#ppt_h"/>
                                          </p:val>
                                        </p:tav>
                                      </p:tavLst>
                                    </p:anim>
                                  </p:childTnLst>
                                </p:cTn>
                              </p:par>
                              <p:par>
                                <p:cTn id="161" presetID="45" presetClass="entr" presetSubtype="0" fill="hold" grpId="0" nodeType="withEffect">
                                  <p:stCondLst>
                                    <p:cond delay="0"/>
                                  </p:stCondLst>
                                  <p:childTnLst>
                                    <p:set>
                                      <p:cBhvr>
                                        <p:cTn id="162" dur="1" fill="hold">
                                          <p:stCondLst>
                                            <p:cond delay="0"/>
                                          </p:stCondLst>
                                        </p:cTn>
                                        <p:tgtEl>
                                          <p:spTgt spid="21"/>
                                        </p:tgtEl>
                                        <p:attrNameLst>
                                          <p:attrName>style.visibility</p:attrName>
                                        </p:attrNameLst>
                                      </p:cBhvr>
                                      <p:to>
                                        <p:strVal val="visible"/>
                                      </p:to>
                                    </p:set>
                                    <p:animEffect transition="in" filter="fade">
                                      <p:cBhvr>
                                        <p:cTn id="163" dur="2000"/>
                                        <p:tgtEl>
                                          <p:spTgt spid="21"/>
                                        </p:tgtEl>
                                      </p:cBhvr>
                                    </p:animEffect>
                                    <p:anim calcmode="lin" valueType="num">
                                      <p:cBhvr>
                                        <p:cTn id="164" dur="2000" fill="hold"/>
                                        <p:tgtEl>
                                          <p:spTgt spid="21"/>
                                        </p:tgtEl>
                                        <p:attrNameLst>
                                          <p:attrName>ppt_w</p:attrName>
                                        </p:attrNameLst>
                                      </p:cBhvr>
                                      <p:tavLst>
                                        <p:tav tm="0" fmla="#ppt_w*sin(2.5*pi*$)">
                                          <p:val>
                                            <p:fltVal val="0"/>
                                          </p:val>
                                        </p:tav>
                                        <p:tav tm="100000">
                                          <p:val>
                                            <p:fltVal val="1"/>
                                          </p:val>
                                        </p:tav>
                                      </p:tavLst>
                                    </p:anim>
                                    <p:anim calcmode="lin" valueType="num">
                                      <p:cBhvr>
                                        <p:cTn id="165" dur="2000" fill="hold"/>
                                        <p:tgtEl>
                                          <p:spTgt spid="21"/>
                                        </p:tgtEl>
                                        <p:attrNameLst>
                                          <p:attrName>ppt_h</p:attrName>
                                        </p:attrNameLst>
                                      </p:cBhvr>
                                      <p:tavLst>
                                        <p:tav tm="0">
                                          <p:val>
                                            <p:strVal val="#ppt_h"/>
                                          </p:val>
                                        </p:tav>
                                        <p:tav tm="100000">
                                          <p:val>
                                            <p:strVal val="#ppt_h"/>
                                          </p:val>
                                        </p:tav>
                                      </p:tavLst>
                                    </p:anim>
                                  </p:childTnLst>
                                </p:cTn>
                              </p:par>
                              <p:par>
                                <p:cTn id="166" presetID="45" presetClass="entr" presetSubtype="0" fill="hold" grpId="0" nodeType="withEffect">
                                  <p:stCondLst>
                                    <p:cond delay="0"/>
                                  </p:stCondLst>
                                  <p:childTnLst>
                                    <p:set>
                                      <p:cBhvr>
                                        <p:cTn id="167" dur="1" fill="hold">
                                          <p:stCondLst>
                                            <p:cond delay="0"/>
                                          </p:stCondLst>
                                        </p:cTn>
                                        <p:tgtEl>
                                          <p:spTgt spid="22"/>
                                        </p:tgtEl>
                                        <p:attrNameLst>
                                          <p:attrName>style.visibility</p:attrName>
                                        </p:attrNameLst>
                                      </p:cBhvr>
                                      <p:to>
                                        <p:strVal val="visible"/>
                                      </p:to>
                                    </p:set>
                                    <p:animEffect transition="in" filter="fade">
                                      <p:cBhvr>
                                        <p:cTn id="168" dur="2000"/>
                                        <p:tgtEl>
                                          <p:spTgt spid="22"/>
                                        </p:tgtEl>
                                      </p:cBhvr>
                                    </p:animEffect>
                                    <p:anim calcmode="lin" valueType="num">
                                      <p:cBhvr>
                                        <p:cTn id="169" dur="2000" fill="hold"/>
                                        <p:tgtEl>
                                          <p:spTgt spid="22"/>
                                        </p:tgtEl>
                                        <p:attrNameLst>
                                          <p:attrName>ppt_w</p:attrName>
                                        </p:attrNameLst>
                                      </p:cBhvr>
                                      <p:tavLst>
                                        <p:tav tm="0" fmla="#ppt_w*sin(2.5*pi*$)">
                                          <p:val>
                                            <p:fltVal val="0"/>
                                          </p:val>
                                        </p:tav>
                                        <p:tav tm="100000">
                                          <p:val>
                                            <p:fltVal val="1"/>
                                          </p:val>
                                        </p:tav>
                                      </p:tavLst>
                                    </p:anim>
                                    <p:anim calcmode="lin" valueType="num">
                                      <p:cBhvr>
                                        <p:cTn id="170"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1" restart="whenNotActive" fill="hold" evtFilter="cancelBubble" nodeType="interactiveSeq">
                <p:stCondLst>
                  <p:cond evt="onClick" delay="0">
                    <p:tgtEl>
                      <p:spTgt spid="3"/>
                    </p:tgtEl>
                  </p:cond>
                </p:stCondLst>
                <p:endSync evt="end" delay="0">
                  <p:rtn val="all"/>
                </p:endSync>
                <p:childTnLst>
                  <p:par>
                    <p:cTn id="172" fill="hold">
                      <p:stCondLst>
                        <p:cond delay="0"/>
                      </p:stCondLst>
                      <p:childTnLst>
                        <p:par>
                          <p:cTn id="173" fill="hold">
                            <p:stCondLst>
                              <p:cond delay="0"/>
                            </p:stCondLst>
                            <p:childTnLst>
                              <p:par>
                                <p:cTn id="174" presetID="1" presetClass="mediacall" presetSubtype="0" fill="hold" nodeType="clickEffect">
                                  <p:stCondLst>
                                    <p:cond delay="0"/>
                                  </p:stCondLst>
                                  <p:childTnLst>
                                    <p:cmd type="call" cmd="playFrom(0.0)">
                                      <p:cBhvr>
                                        <p:cTn id="175" dur="36120" fill="hold"/>
                                        <p:tgtEl>
                                          <p:spTgt spid="3"/>
                                        </p:tgtEl>
                                      </p:cBhvr>
                                    </p:cmd>
                                  </p:childTnLst>
                                </p:cTn>
                              </p:par>
                            </p:childTnLst>
                          </p:cTn>
                        </p:par>
                      </p:childTnLst>
                    </p:cTn>
                  </p:par>
                </p:childTnLst>
              </p:cTn>
              <p:nextCondLst>
                <p:cond evt="onClick" delay="0">
                  <p:tgtEl>
                    <p:spTgt spid="3"/>
                  </p:tgtEl>
                </p:cond>
              </p:nextCondLst>
            </p:seq>
            <p:audio>
              <p:cMediaNode vol="80000">
                <p:cTn id="176" fill="hold" display="0">
                  <p:stCondLst>
                    <p:cond delay="indefinite"/>
                  </p:stCondLst>
                  <p:endCondLst>
                    <p:cond evt="onStopAudio" delay="0">
                      <p:tgtEl>
                        <p:sldTgt/>
                      </p:tgtEl>
                    </p:cond>
                  </p:endCondLst>
                </p:cTn>
                <p:tgtEl>
                  <p:spTgt spid="3"/>
                </p:tgtEl>
              </p:cMediaNode>
            </p:audio>
          </p:childTnLst>
        </p:cTn>
      </p:par>
    </p:tnLst>
    <p:bldLst>
      <p:bldP spid="9" grpId="0"/>
      <p:bldP spid="10" grpId="0"/>
      <p:bldP spid="11" grpId="0"/>
      <p:bldP spid="12" grpId="0"/>
      <p:bldP spid="13" grpId="0"/>
      <p:bldP spid="2" grpId="0"/>
      <p:bldP spid="20" grpId="0"/>
      <p:bldP spid="21" grpId="0"/>
      <p:bldP spid="22"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3048000" y="1295400"/>
            <a:ext cx="2669336" cy="470898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30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Slide 12 Punnet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437" y="6219825"/>
            <a:ext cx="609600" cy="609600"/>
          </a:xfrm>
          <a:prstGeom prst="rect">
            <a:avLst/>
          </a:prstGeom>
        </p:spPr>
      </p:pic>
    </p:spTree>
    <p:extLst>
      <p:ext uri="{BB962C8B-B14F-4D97-AF65-F5344CB8AC3E}">
        <p14:creationId xmlns:p14="http://schemas.microsoft.com/office/powerpoint/2010/main" val="8944583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500" fill="hold"/>
                                        <p:tgtEl>
                                          <p:spTgt spid="3"/>
                                        </p:tgtEl>
                                      </p:cBhvr>
                                    </p:cmd>
                                  </p:childTnLst>
                                </p:cTn>
                              </p:par>
                              <p:par>
                                <p:cTn id="7" presetID="6" presetClass="emph" presetSubtype="0" fill="hold" grpId="0" nodeType="withEffect">
                                  <p:stCondLst>
                                    <p:cond delay="0"/>
                                  </p:stCondLst>
                                  <p:childTnLst>
                                    <p:animScale>
                                      <p:cBhvr>
                                        <p:cTn id="8"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tutorvista.com/content/heredity-and-variation/germination-of-plants-by-mendel.jpeg"/>
          <p:cNvPicPr>
            <a:picLocks noChangeAspect="1" noChangeArrowheads="1"/>
          </p:cNvPicPr>
          <p:nvPr/>
        </p:nvPicPr>
        <p:blipFill rotWithShape="1">
          <a:blip r:embed="rId4">
            <a:extLst>
              <a:ext uri="{28A0092B-C50C-407E-A947-70E740481C1C}">
                <a14:useLocalDpi xmlns:a14="http://schemas.microsoft.com/office/drawing/2010/main" val="0"/>
              </a:ext>
            </a:extLst>
          </a:blip>
          <a:srcRect l="3025" t="3817" r="82583" b="20663"/>
          <a:stretch/>
        </p:blipFill>
        <p:spPr bwMode="auto">
          <a:xfrm>
            <a:off x="2282226" y="1295400"/>
            <a:ext cx="1268802" cy="31384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tutorvista.com/content/heredity-and-variation/germination-of-plants-by-mendel.jpeg"/>
          <p:cNvPicPr>
            <a:picLocks noChangeAspect="1" noChangeArrowheads="1"/>
          </p:cNvPicPr>
          <p:nvPr/>
        </p:nvPicPr>
        <p:blipFill rotWithShape="1">
          <a:blip r:embed="rId4">
            <a:extLst>
              <a:ext uri="{28A0092B-C50C-407E-A947-70E740481C1C}">
                <a14:useLocalDpi xmlns:a14="http://schemas.microsoft.com/office/drawing/2010/main" val="0"/>
              </a:ext>
            </a:extLst>
          </a:blip>
          <a:srcRect l="18475" t="16051" r="69563" b="20455"/>
          <a:stretch/>
        </p:blipFill>
        <p:spPr bwMode="auto">
          <a:xfrm>
            <a:off x="4643433" y="1526379"/>
            <a:ext cx="857251" cy="21288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0548" y="5029200"/>
            <a:ext cx="8077200" cy="1446550"/>
          </a:xfrm>
          <a:prstGeom prst="rect">
            <a:avLst/>
          </a:prstGeom>
        </p:spPr>
        <p:txBody>
          <a:bodyPr wrap="square">
            <a:spAutoFit/>
          </a:bodyPr>
          <a:lstStyle/>
          <a:p>
            <a:r>
              <a:rPr lang="en-US" dirty="0"/>
              <a:t>Suppose you had two plants.  One plant was tall while the other was short.  If these plants were mated what would be the phenotype and genotype of the offspring?  How many plants would be tall?  How many plants would be short?</a:t>
            </a:r>
          </a:p>
        </p:txBody>
      </p:sp>
      <p:pic>
        <p:nvPicPr>
          <p:cNvPr id="2" name="Slide2 Punnet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050" y="5866150"/>
            <a:ext cx="609600" cy="609600"/>
          </a:xfrm>
          <a:prstGeom prst="rect">
            <a:avLst/>
          </a:prstGeom>
        </p:spPr>
      </p:pic>
    </p:spTree>
    <p:extLst>
      <p:ext uri="{BB962C8B-B14F-4D97-AF65-F5344CB8AC3E}">
        <p14:creationId xmlns:p14="http://schemas.microsoft.com/office/powerpoint/2010/main" val="39749118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610" fill="hold"/>
                                        <p:tgtEl>
                                          <p:spTgt spid="2"/>
                                        </p:tgtEl>
                                      </p:cBhvr>
                                    </p:cmd>
                                  </p:childTnLst>
                                </p:cTn>
                              </p:par>
                              <p:par>
                                <p:cTn id="7" presetID="6" presetClass="entr" presetSubtype="16" fill="hold" nodeType="withEffect">
                                  <p:stCondLst>
                                    <p:cond delay="3750"/>
                                  </p:stCondLst>
                                  <p:childTnLst>
                                    <p:set>
                                      <p:cBhvr>
                                        <p:cTn id="8" dur="1" fill="hold">
                                          <p:stCondLst>
                                            <p:cond delay="0"/>
                                          </p:stCondLst>
                                        </p:cTn>
                                        <p:tgtEl>
                                          <p:spTgt spid="1026"/>
                                        </p:tgtEl>
                                        <p:attrNameLst>
                                          <p:attrName>style.visibility</p:attrName>
                                        </p:attrNameLst>
                                      </p:cBhvr>
                                      <p:to>
                                        <p:strVal val="visible"/>
                                      </p:to>
                                    </p:set>
                                    <p:animEffect transition="in" filter="circle(in)">
                                      <p:cBhvr>
                                        <p:cTn id="9" dur="2000"/>
                                        <p:tgtEl>
                                          <p:spTgt spid="1026"/>
                                        </p:tgtEl>
                                      </p:cBhvr>
                                    </p:animEffect>
                                  </p:childTnLst>
                                </p:cTn>
                              </p:par>
                              <p:par>
                                <p:cTn id="10" presetID="6" presetClass="entr" presetSubtype="16" fill="hold" nodeType="withEffect">
                                  <p:stCondLst>
                                    <p:cond delay="525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48434312"/>
              </p:ext>
            </p:extLst>
          </p:nvPr>
        </p:nvGraphicFramePr>
        <p:xfrm>
          <a:off x="1524000" y="1397000"/>
          <a:ext cx="6096000" cy="3936999"/>
        </p:xfrm>
        <a:graphic>
          <a:graphicData uri="http://schemas.openxmlformats.org/drawingml/2006/table">
            <a:tbl>
              <a:tblPr firstRow="1" bandRow="1">
                <a:tableStyleId>{5940675A-B579-460E-94D1-54222C63F5DA}</a:tableStyleId>
              </a:tblPr>
              <a:tblGrid>
                <a:gridCol w="2032000"/>
                <a:gridCol w="2032000"/>
                <a:gridCol w="2032000"/>
              </a:tblGrid>
              <a:tr h="1312333">
                <a:tc>
                  <a:txBody>
                    <a:bodyPr/>
                    <a:lstStyle/>
                    <a:p>
                      <a:endParaRPr lang="en-US" dirty="0"/>
                    </a:p>
                  </a:txBody>
                  <a:tcPr/>
                </a:tc>
                <a:tc>
                  <a:txBody>
                    <a:bodyPr/>
                    <a:lstStyle/>
                    <a:p>
                      <a:endParaRPr lang="en-US" dirty="0"/>
                    </a:p>
                  </a:txBody>
                  <a:tcPr/>
                </a:tc>
                <a:tc>
                  <a:txBody>
                    <a:bodyPr/>
                    <a:lstStyle/>
                    <a:p>
                      <a:endParaRPr lang="en-US"/>
                    </a:p>
                  </a:txBody>
                  <a:tcPr/>
                </a:tc>
              </a:tr>
              <a:tr h="1312333">
                <a:tc>
                  <a:txBody>
                    <a:bodyPr/>
                    <a:lstStyle/>
                    <a:p>
                      <a:endParaRPr lang="en-US" dirty="0"/>
                    </a:p>
                  </a:txBody>
                  <a:tcPr/>
                </a:tc>
                <a:tc>
                  <a:txBody>
                    <a:bodyPr/>
                    <a:lstStyle/>
                    <a:p>
                      <a:endParaRPr lang="en-US" dirty="0"/>
                    </a:p>
                  </a:txBody>
                  <a:tcPr/>
                </a:tc>
                <a:tc>
                  <a:txBody>
                    <a:bodyPr/>
                    <a:lstStyle/>
                    <a:p>
                      <a:endParaRPr lang="en-US"/>
                    </a:p>
                  </a:txBody>
                  <a:tcPr/>
                </a:tc>
              </a:tr>
              <a:tr h="1312333">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3893818" y="1552872"/>
            <a:ext cx="60785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6324599" y="1534119"/>
            <a:ext cx="60785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2286000" y="2967335"/>
            <a:ext cx="41549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2285999" y="4191000"/>
            <a:ext cx="41549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3893818" y="2948582"/>
            <a:ext cx="60785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6372963" y="4191000"/>
            <a:ext cx="838692" cy="923330"/>
          </a:xfrm>
          <a:prstGeom prst="rect">
            <a:avLst/>
          </a:prstGeom>
          <a:noFill/>
        </p:spPr>
        <p:txBody>
          <a:bodyPr wrap="none" lIns="91440" tIns="45720" rIns="91440" bIns="45720">
            <a:spAutoFit/>
          </a:bodyPr>
          <a:lstStyle/>
          <a:p>
            <a:pPr algn="ct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4114800" y="4195762"/>
            <a:ext cx="838692" cy="923330"/>
          </a:xfrm>
          <a:prstGeom prst="rect">
            <a:avLst/>
          </a:prstGeom>
          <a:noFill/>
        </p:spPr>
        <p:txBody>
          <a:bodyPr wrap="none" lIns="91440" tIns="45720" rIns="91440" bIns="45720">
            <a:spAutoFit/>
          </a:bodyPr>
          <a:lstStyle/>
          <a:p>
            <a:pPr algn="ct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6093766" y="2948582"/>
            <a:ext cx="838692" cy="923330"/>
          </a:xfrm>
          <a:prstGeom prst="rect">
            <a:avLst/>
          </a:prstGeom>
          <a:noFill/>
        </p:spPr>
        <p:txBody>
          <a:bodyPr wrap="none" lIns="91440" tIns="45720" rIns="91440" bIns="45720">
            <a:spAutoFit/>
          </a:bodyPr>
          <a:lstStyle/>
          <a:p>
            <a:pPr algn="ct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4466556" y="2967335"/>
            <a:ext cx="41549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2285999" y="1431994"/>
            <a:ext cx="917377"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P1</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Rectangle 14"/>
          <p:cNvSpPr/>
          <p:nvPr/>
        </p:nvSpPr>
        <p:spPr>
          <a:xfrm>
            <a:off x="1512656" y="1836598"/>
            <a:ext cx="917377"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P2</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Right Arrow 15"/>
          <p:cNvSpPr/>
          <p:nvPr/>
        </p:nvSpPr>
        <p:spPr>
          <a:xfrm>
            <a:off x="3137890" y="1785937"/>
            <a:ext cx="53340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3881897">
            <a:off x="1732887" y="2668605"/>
            <a:ext cx="53340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5400000">
            <a:off x="3931046" y="2654781"/>
            <a:ext cx="533402"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2744686" y="3352800"/>
            <a:ext cx="1721869" cy="228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lide 3 Punnet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2400" y="5943600"/>
            <a:ext cx="609600" cy="609600"/>
          </a:xfrm>
          <a:prstGeom prst="rect">
            <a:avLst/>
          </a:prstGeom>
        </p:spPr>
      </p:pic>
    </p:spTree>
    <p:extLst>
      <p:ext uri="{BB962C8B-B14F-4D97-AF65-F5344CB8AC3E}">
        <p14:creationId xmlns:p14="http://schemas.microsoft.com/office/powerpoint/2010/main" val="1512258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20" fill="hold"/>
                                        <p:tgtEl>
                                          <p:spTgt spid="2"/>
                                        </p:tgtEl>
                                      </p:cBhvr>
                                    </p:cmd>
                                  </p:childTnLst>
                                </p:cTn>
                              </p:par>
                              <p:par>
                                <p:cTn id="7" presetID="10" presetClass="entr" presetSubtype="0" fill="hold" grpId="1" nodeType="withEffect">
                                  <p:stCondLst>
                                    <p:cond delay="130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21" presetClass="entr" presetSubtype="1" fill="hold" grpId="0" nodeType="withEffect">
                                  <p:stCondLst>
                                    <p:cond delay="1325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par>
                                <p:cTn id="13" presetID="21" presetClass="entr" presetSubtype="1" fill="hold" grpId="0" nodeType="withEffect">
                                  <p:stCondLst>
                                    <p:cond delay="1500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par>
                                <p:cTn id="16" presetID="21" presetClass="entr" presetSubtype="1" fill="hold" grpId="0" nodeType="withEffect">
                                  <p:stCondLst>
                                    <p:cond delay="1500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par>
                                <p:cTn id="19" presetID="2" presetClass="entr" presetSubtype="4" fill="hold" grpId="0" nodeType="withEffect">
                                  <p:stCondLst>
                                    <p:cond delay="1875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200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240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24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350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400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4200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430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435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4350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4350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3"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8" grpId="0"/>
      <p:bldP spid="9" grpId="0"/>
      <p:bldP spid="10" grpId="0"/>
      <p:bldP spid="11" grpId="0"/>
      <p:bldP spid="12" grpId="0"/>
      <p:bldP spid="13" grpId="0"/>
      <p:bldP spid="14" grpId="1"/>
      <p:bldP spid="15" grpId="0"/>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07938165"/>
              </p:ext>
            </p:extLst>
          </p:nvPr>
        </p:nvGraphicFramePr>
        <p:xfrm>
          <a:off x="1524000" y="1397000"/>
          <a:ext cx="6096000" cy="3936999"/>
        </p:xfrm>
        <a:graphic>
          <a:graphicData uri="http://schemas.openxmlformats.org/drawingml/2006/table">
            <a:tbl>
              <a:tblPr firstRow="1" bandRow="1">
                <a:tableStyleId>{5940675A-B579-460E-94D1-54222C63F5DA}</a:tableStyleId>
              </a:tblPr>
              <a:tblGrid>
                <a:gridCol w="2032000"/>
                <a:gridCol w="2032000"/>
                <a:gridCol w="2032000"/>
              </a:tblGrid>
              <a:tr h="1312333">
                <a:tc>
                  <a:txBody>
                    <a:bodyPr/>
                    <a:lstStyle/>
                    <a:p>
                      <a:endParaRPr lang="en-US" dirty="0"/>
                    </a:p>
                  </a:txBody>
                  <a:tcPr/>
                </a:tc>
                <a:tc>
                  <a:txBody>
                    <a:bodyPr/>
                    <a:lstStyle/>
                    <a:p>
                      <a:endParaRPr lang="en-US" dirty="0"/>
                    </a:p>
                  </a:txBody>
                  <a:tcPr/>
                </a:tc>
                <a:tc>
                  <a:txBody>
                    <a:bodyPr/>
                    <a:lstStyle/>
                    <a:p>
                      <a:endParaRPr lang="en-US"/>
                    </a:p>
                  </a:txBody>
                  <a:tcPr/>
                </a:tc>
              </a:tr>
              <a:tr h="1312333">
                <a:tc>
                  <a:txBody>
                    <a:bodyPr/>
                    <a:lstStyle/>
                    <a:p>
                      <a:endParaRPr lang="en-US" dirty="0"/>
                    </a:p>
                  </a:txBody>
                  <a:tcPr/>
                </a:tc>
                <a:tc>
                  <a:txBody>
                    <a:bodyPr/>
                    <a:lstStyle/>
                    <a:p>
                      <a:endParaRPr lang="en-US" dirty="0"/>
                    </a:p>
                  </a:txBody>
                  <a:tcPr/>
                </a:tc>
                <a:tc>
                  <a:txBody>
                    <a:bodyPr/>
                    <a:lstStyle/>
                    <a:p>
                      <a:endParaRPr lang="en-US"/>
                    </a:p>
                  </a:txBody>
                  <a:tcPr/>
                </a:tc>
              </a:tr>
              <a:tr h="1312333">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3893818" y="1552872"/>
            <a:ext cx="60785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6324600" y="1600200"/>
            <a:ext cx="60785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2286000" y="2967335"/>
            <a:ext cx="41549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2285999" y="4191000"/>
            <a:ext cx="41549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3893818" y="2819400"/>
            <a:ext cx="60785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T</a:t>
            </a:r>
            <a:endParaRPr lang="en-US" sz="5400" b="1" dirty="0">
              <a:ln/>
              <a:solidFill>
                <a:schemeClr val="accent3"/>
              </a:solidFill>
            </a:endParaRPr>
          </a:p>
        </p:txBody>
      </p:sp>
      <p:sp>
        <p:nvSpPr>
          <p:cNvPr id="10" name="Rectangle 9"/>
          <p:cNvSpPr/>
          <p:nvPr/>
        </p:nvSpPr>
        <p:spPr>
          <a:xfrm>
            <a:off x="6372963" y="4191000"/>
            <a:ext cx="83869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err="1" smtClean="0">
                <a:ln/>
                <a:solidFill>
                  <a:schemeClr val="accent3"/>
                </a:solidFill>
              </a:rPr>
              <a:t>Tt</a:t>
            </a:r>
            <a:endParaRPr lang="en-US" sz="5400" b="1" dirty="0">
              <a:ln/>
              <a:solidFill>
                <a:schemeClr val="accent3"/>
              </a:solidFill>
            </a:endParaRPr>
          </a:p>
        </p:txBody>
      </p:sp>
      <p:sp>
        <p:nvSpPr>
          <p:cNvPr id="11" name="Rectangle 10"/>
          <p:cNvSpPr/>
          <p:nvPr/>
        </p:nvSpPr>
        <p:spPr>
          <a:xfrm>
            <a:off x="4114800" y="4195762"/>
            <a:ext cx="83869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err="1" smtClean="0">
                <a:ln/>
                <a:solidFill>
                  <a:schemeClr val="accent3"/>
                </a:solidFill>
              </a:rPr>
              <a:t>Tt</a:t>
            </a:r>
            <a:endParaRPr lang="en-US" sz="5400" b="1" dirty="0">
              <a:ln/>
              <a:solidFill>
                <a:schemeClr val="accent3"/>
              </a:solidFill>
            </a:endParaRPr>
          </a:p>
        </p:txBody>
      </p:sp>
      <p:sp>
        <p:nvSpPr>
          <p:cNvPr id="12" name="Rectangle 11"/>
          <p:cNvSpPr/>
          <p:nvPr/>
        </p:nvSpPr>
        <p:spPr>
          <a:xfrm>
            <a:off x="5991717" y="2819400"/>
            <a:ext cx="83869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err="1" smtClean="0">
                <a:ln/>
                <a:solidFill>
                  <a:schemeClr val="accent3"/>
                </a:solidFill>
              </a:rPr>
              <a:t>Tt</a:t>
            </a:r>
            <a:endParaRPr lang="en-US" sz="5400" b="1" dirty="0">
              <a:ln/>
              <a:solidFill>
                <a:schemeClr val="accent3"/>
              </a:solidFill>
            </a:endParaRPr>
          </a:p>
        </p:txBody>
      </p:sp>
      <p:sp>
        <p:nvSpPr>
          <p:cNvPr id="13" name="Rectangle 12"/>
          <p:cNvSpPr/>
          <p:nvPr/>
        </p:nvSpPr>
        <p:spPr>
          <a:xfrm>
            <a:off x="4450713" y="2819400"/>
            <a:ext cx="41549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t</a:t>
            </a:r>
            <a:endParaRPr lang="en-US" sz="5400" b="1" dirty="0">
              <a:ln/>
              <a:solidFill>
                <a:schemeClr val="accent3"/>
              </a:solidFill>
            </a:endParaRPr>
          </a:p>
        </p:txBody>
      </p:sp>
      <p:sp>
        <p:nvSpPr>
          <p:cNvPr id="14" name="Rectangle 13"/>
          <p:cNvSpPr/>
          <p:nvPr/>
        </p:nvSpPr>
        <p:spPr>
          <a:xfrm>
            <a:off x="2285999" y="1431994"/>
            <a:ext cx="917377"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P1</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Rectangle 14"/>
          <p:cNvSpPr/>
          <p:nvPr/>
        </p:nvSpPr>
        <p:spPr>
          <a:xfrm>
            <a:off x="1512656" y="1836598"/>
            <a:ext cx="917377"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P2</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0" name="Rectangle 19"/>
          <p:cNvSpPr/>
          <p:nvPr/>
        </p:nvSpPr>
        <p:spPr>
          <a:xfrm>
            <a:off x="1923996" y="5562599"/>
            <a:ext cx="4673075"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smtClean="0">
                <a:ln/>
                <a:solidFill>
                  <a:schemeClr val="accent3"/>
                </a:solidFill>
              </a:rPr>
              <a:t>Genotypic Ratio: 4:0</a:t>
            </a:r>
            <a:endParaRPr lang="en-US" sz="3600" b="1" cap="none" spc="0" dirty="0">
              <a:ln/>
              <a:solidFill>
                <a:schemeClr val="accent3"/>
              </a:solidFill>
              <a:effectLst/>
            </a:endParaRPr>
          </a:p>
        </p:txBody>
      </p:sp>
      <p:pic>
        <p:nvPicPr>
          <p:cNvPr id="3" name="Slide4 Punnet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2400" y="5562599"/>
            <a:ext cx="609600" cy="609600"/>
          </a:xfrm>
          <a:prstGeom prst="rect">
            <a:avLst/>
          </a:prstGeom>
        </p:spPr>
      </p:pic>
    </p:spTree>
    <p:extLst>
      <p:ext uri="{BB962C8B-B14F-4D97-AF65-F5344CB8AC3E}">
        <p14:creationId xmlns:p14="http://schemas.microsoft.com/office/powerpoint/2010/main" val="1402042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700" fill="hold"/>
                                        <p:tgtEl>
                                          <p:spTgt spid="3"/>
                                        </p:tgtEl>
                                      </p:cBhvr>
                                    </p:cmd>
                                  </p:childTnLst>
                                </p:cTn>
                              </p:par>
                              <p:par>
                                <p:cTn id="7" presetID="10" presetClass="entr" presetSubtype="0" fill="hold" grpId="0" nodeType="withEffect">
                                  <p:stCondLst>
                                    <p:cond delay="700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0" presetClass="entr" presetSubtype="0" fill="hold" grpId="0" nodeType="withEffect">
                                  <p:stCondLst>
                                    <p:cond delay="7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10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10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10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45" presetClass="entr" presetSubtype="0" fill="hold" grpId="0" nodeType="withEffect">
                                  <p:stCondLst>
                                    <p:cond delay="170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000"/>
                                        <p:tgtEl>
                                          <p:spTgt spid="20"/>
                                        </p:tgtEl>
                                      </p:cBhvr>
                                    </p:animEffect>
                                    <p:anim calcmode="lin" valueType="num">
                                      <p:cBhvr>
                                        <p:cTn id="25" dur="2000" fill="hold"/>
                                        <p:tgtEl>
                                          <p:spTgt spid="20"/>
                                        </p:tgtEl>
                                        <p:attrNameLst>
                                          <p:attrName>ppt_w</p:attrName>
                                        </p:attrNameLst>
                                      </p:cBhvr>
                                      <p:tavLst>
                                        <p:tav tm="0" fmla="#ppt_w*sin(2.5*pi*$)">
                                          <p:val>
                                            <p:fltVal val="0"/>
                                          </p:val>
                                        </p:tav>
                                        <p:tav tm="100000">
                                          <p:val>
                                            <p:fltVal val="1"/>
                                          </p:val>
                                        </p:tav>
                                      </p:tavLst>
                                    </p:anim>
                                    <p:anim calcmode="lin" valueType="num">
                                      <p:cBhvr>
                                        <p:cTn id="26"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
                </p:tgtEl>
              </p:cMediaNode>
            </p:audio>
          </p:childTnLst>
        </p:cTn>
      </p:par>
    </p:tnLst>
    <p:bldLst>
      <p:bldP spid="9" grpId="0"/>
      <p:bldP spid="10" grpId="0"/>
      <p:bldP spid="11" grpId="0"/>
      <p:bldP spid="12" grpId="0"/>
      <p:bldP spid="13"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24031229"/>
              </p:ext>
            </p:extLst>
          </p:nvPr>
        </p:nvGraphicFramePr>
        <p:xfrm>
          <a:off x="1524000" y="1397000"/>
          <a:ext cx="6096000" cy="3936999"/>
        </p:xfrm>
        <a:graphic>
          <a:graphicData uri="http://schemas.openxmlformats.org/drawingml/2006/table">
            <a:tbl>
              <a:tblPr firstRow="1" bandRow="1">
                <a:tableStyleId>{5940675A-B579-460E-94D1-54222C63F5DA}</a:tableStyleId>
              </a:tblPr>
              <a:tblGrid>
                <a:gridCol w="2032000"/>
                <a:gridCol w="2032000"/>
                <a:gridCol w="2032000"/>
              </a:tblGrid>
              <a:tr h="1312333">
                <a:tc>
                  <a:txBody>
                    <a:bodyPr/>
                    <a:lstStyle/>
                    <a:p>
                      <a:endParaRPr lang="en-US" dirty="0"/>
                    </a:p>
                  </a:txBody>
                  <a:tcPr/>
                </a:tc>
                <a:tc>
                  <a:txBody>
                    <a:bodyPr/>
                    <a:lstStyle/>
                    <a:p>
                      <a:endParaRPr lang="en-US" dirty="0"/>
                    </a:p>
                  </a:txBody>
                  <a:tcPr/>
                </a:tc>
                <a:tc>
                  <a:txBody>
                    <a:bodyPr/>
                    <a:lstStyle/>
                    <a:p>
                      <a:endParaRPr lang="en-US"/>
                    </a:p>
                  </a:txBody>
                  <a:tcPr/>
                </a:tc>
              </a:tr>
              <a:tr h="1312333">
                <a:tc>
                  <a:txBody>
                    <a:bodyPr/>
                    <a:lstStyle/>
                    <a:p>
                      <a:endParaRPr lang="en-US" dirty="0"/>
                    </a:p>
                  </a:txBody>
                  <a:tcPr/>
                </a:tc>
                <a:tc>
                  <a:txBody>
                    <a:bodyPr/>
                    <a:lstStyle/>
                    <a:p>
                      <a:endParaRPr lang="en-US" dirty="0"/>
                    </a:p>
                  </a:txBody>
                  <a:tcPr/>
                </a:tc>
                <a:tc>
                  <a:txBody>
                    <a:bodyPr/>
                    <a:lstStyle/>
                    <a:p>
                      <a:endParaRPr lang="en-US"/>
                    </a:p>
                  </a:txBody>
                  <a:tcPr/>
                </a:tc>
              </a:tr>
              <a:tr h="1312333">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3893818" y="1552872"/>
            <a:ext cx="60785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6324600" y="1600200"/>
            <a:ext cx="60785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2286000" y="2967335"/>
            <a:ext cx="41549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2285999" y="4191000"/>
            <a:ext cx="41549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3589888" y="2711646"/>
            <a:ext cx="60785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5570762" y="4043065"/>
            <a:ext cx="838692" cy="923330"/>
          </a:xfrm>
          <a:prstGeom prst="rect">
            <a:avLst/>
          </a:prstGeom>
          <a:noFill/>
        </p:spPr>
        <p:txBody>
          <a:bodyPr wrap="none" lIns="91440" tIns="45720" rIns="91440" bIns="45720">
            <a:spAutoFit/>
          </a:bodyPr>
          <a:lstStyle/>
          <a:p>
            <a:pPr algn="ct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3574482" y="4038302"/>
            <a:ext cx="838692" cy="923330"/>
          </a:xfrm>
          <a:prstGeom prst="rect">
            <a:avLst/>
          </a:prstGeom>
          <a:noFill/>
        </p:spPr>
        <p:txBody>
          <a:bodyPr wrap="none" lIns="91440" tIns="45720" rIns="91440" bIns="45720">
            <a:spAutoFit/>
          </a:bodyPr>
          <a:lstStyle/>
          <a:p>
            <a:pPr algn="ct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5612753" y="2706289"/>
            <a:ext cx="838692" cy="923330"/>
          </a:xfrm>
          <a:prstGeom prst="rect">
            <a:avLst/>
          </a:prstGeom>
          <a:noFill/>
        </p:spPr>
        <p:txBody>
          <a:bodyPr wrap="none" lIns="91440" tIns="45720" rIns="91440" bIns="45720">
            <a:spAutoFit/>
          </a:bodyPr>
          <a:lstStyle/>
          <a:p>
            <a:pPr algn="ct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4051058" y="2711646"/>
            <a:ext cx="41549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2285999" y="1431994"/>
            <a:ext cx="917377"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P1</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Rectangle 14"/>
          <p:cNvSpPr/>
          <p:nvPr/>
        </p:nvSpPr>
        <p:spPr>
          <a:xfrm>
            <a:off x="1512656" y="1836598"/>
            <a:ext cx="917377"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P2</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1" name="Rectangle 20"/>
          <p:cNvSpPr/>
          <p:nvPr/>
        </p:nvSpPr>
        <p:spPr>
          <a:xfrm>
            <a:off x="2362774" y="5486400"/>
            <a:ext cx="503856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Phenotypic Ratio: 4:0</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4326754" y="3167953"/>
            <a:ext cx="122738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Tall</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Rectangle 17"/>
          <p:cNvSpPr/>
          <p:nvPr/>
        </p:nvSpPr>
        <p:spPr>
          <a:xfrm>
            <a:off x="6347409" y="3167954"/>
            <a:ext cx="122738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Tall</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372963" y="4499967"/>
            <a:ext cx="122738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Tall</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Rectangle 21"/>
          <p:cNvSpPr/>
          <p:nvPr/>
        </p:nvSpPr>
        <p:spPr>
          <a:xfrm>
            <a:off x="4413174" y="4471391"/>
            <a:ext cx="122738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Tall</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6" name="Slide 5 Punnet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2400" y="6019800"/>
            <a:ext cx="609600" cy="609600"/>
          </a:xfrm>
          <a:prstGeom prst="rect">
            <a:avLst/>
          </a:prstGeom>
        </p:spPr>
      </p:pic>
    </p:spTree>
    <p:extLst>
      <p:ext uri="{BB962C8B-B14F-4D97-AF65-F5344CB8AC3E}">
        <p14:creationId xmlns:p14="http://schemas.microsoft.com/office/powerpoint/2010/main" val="39886776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320" fill="hold"/>
                                        <p:tgtEl>
                                          <p:spTgt spid="16"/>
                                        </p:tgtEl>
                                      </p:cBhvr>
                                    </p:cmd>
                                  </p:childTnLst>
                                </p:cTn>
                              </p:par>
                              <p:par>
                                <p:cTn id="7" presetID="26" presetClass="entr" presetSubtype="0" fill="hold" grpId="0" nodeType="withEffect">
                                  <p:stCondLst>
                                    <p:cond delay="700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par>
                                <p:cTn id="23" presetID="26" presetClass="entr" presetSubtype="0" fill="hold" grpId="0" nodeType="withEffect">
                                  <p:stCondLst>
                                    <p:cond delay="725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80">
                                          <p:stCondLst>
                                            <p:cond delay="0"/>
                                          </p:stCondLst>
                                        </p:cTn>
                                        <p:tgtEl>
                                          <p:spTgt spid="18"/>
                                        </p:tgtEl>
                                      </p:cBhvr>
                                    </p:animEffect>
                                    <p:anim calcmode="lin" valueType="num">
                                      <p:cBhvr>
                                        <p:cTn id="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1" dur="26">
                                          <p:stCondLst>
                                            <p:cond delay="650"/>
                                          </p:stCondLst>
                                        </p:cTn>
                                        <p:tgtEl>
                                          <p:spTgt spid="18"/>
                                        </p:tgtEl>
                                      </p:cBhvr>
                                      <p:to x="100000" y="60000"/>
                                    </p:animScale>
                                    <p:animScale>
                                      <p:cBhvr>
                                        <p:cTn id="32" dur="166" decel="50000">
                                          <p:stCondLst>
                                            <p:cond delay="676"/>
                                          </p:stCondLst>
                                        </p:cTn>
                                        <p:tgtEl>
                                          <p:spTgt spid="18"/>
                                        </p:tgtEl>
                                      </p:cBhvr>
                                      <p:to x="100000" y="100000"/>
                                    </p:animScale>
                                    <p:animScale>
                                      <p:cBhvr>
                                        <p:cTn id="33" dur="26">
                                          <p:stCondLst>
                                            <p:cond delay="1312"/>
                                          </p:stCondLst>
                                        </p:cTn>
                                        <p:tgtEl>
                                          <p:spTgt spid="18"/>
                                        </p:tgtEl>
                                      </p:cBhvr>
                                      <p:to x="100000" y="80000"/>
                                    </p:animScale>
                                    <p:animScale>
                                      <p:cBhvr>
                                        <p:cTn id="34" dur="166" decel="50000">
                                          <p:stCondLst>
                                            <p:cond delay="1338"/>
                                          </p:stCondLst>
                                        </p:cTn>
                                        <p:tgtEl>
                                          <p:spTgt spid="18"/>
                                        </p:tgtEl>
                                      </p:cBhvr>
                                      <p:to x="100000" y="100000"/>
                                    </p:animScale>
                                    <p:animScale>
                                      <p:cBhvr>
                                        <p:cTn id="35" dur="26">
                                          <p:stCondLst>
                                            <p:cond delay="1642"/>
                                          </p:stCondLst>
                                        </p:cTn>
                                        <p:tgtEl>
                                          <p:spTgt spid="18"/>
                                        </p:tgtEl>
                                      </p:cBhvr>
                                      <p:to x="100000" y="90000"/>
                                    </p:animScale>
                                    <p:animScale>
                                      <p:cBhvr>
                                        <p:cTn id="36" dur="166" decel="50000">
                                          <p:stCondLst>
                                            <p:cond delay="1668"/>
                                          </p:stCondLst>
                                        </p:cTn>
                                        <p:tgtEl>
                                          <p:spTgt spid="18"/>
                                        </p:tgtEl>
                                      </p:cBhvr>
                                      <p:to x="100000" y="100000"/>
                                    </p:animScale>
                                    <p:animScale>
                                      <p:cBhvr>
                                        <p:cTn id="37" dur="26">
                                          <p:stCondLst>
                                            <p:cond delay="1808"/>
                                          </p:stCondLst>
                                        </p:cTn>
                                        <p:tgtEl>
                                          <p:spTgt spid="18"/>
                                        </p:tgtEl>
                                      </p:cBhvr>
                                      <p:to x="100000" y="95000"/>
                                    </p:animScale>
                                    <p:animScale>
                                      <p:cBhvr>
                                        <p:cTn id="38" dur="166" decel="50000">
                                          <p:stCondLst>
                                            <p:cond delay="1834"/>
                                          </p:stCondLst>
                                        </p:cTn>
                                        <p:tgtEl>
                                          <p:spTgt spid="18"/>
                                        </p:tgtEl>
                                      </p:cBhvr>
                                      <p:to x="100000" y="100000"/>
                                    </p:animScale>
                                  </p:childTnLst>
                                </p:cTn>
                              </p:par>
                              <p:par>
                                <p:cTn id="39" presetID="26" presetClass="entr" presetSubtype="0" fill="hold" grpId="0" nodeType="withEffect">
                                  <p:stCondLst>
                                    <p:cond delay="750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80">
                                          <p:stCondLst>
                                            <p:cond delay="0"/>
                                          </p:stCondLst>
                                        </p:cTn>
                                        <p:tgtEl>
                                          <p:spTgt spid="22"/>
                                        </p:tgtEl>
                                      </p:cBhvr>
                                    </p:animEffect>
                                    <p:anim calcmode="lin" valueType="num">
                                      <p:cBhvr>
                                        <p:cTn id="4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7" dur="26">
                                          <p:stCondLst>
                                            <p:cond delay="650"/>
                                          </p:stCondLst>
                                        </p:cTn>
                                        <p:tgtEl>
                                          <p:spTgt spid="22"/>
                                        </p:tgtEl>
                                      </p:cBhvr>
                                      <p:to x="100000" y="60000"/>
                                    </p:animScale>
                                    <p:animScale>
                                      <p:cBhvr>
                                        <p:cTn id="48" dur="166" decel="50000">
                                          <p:stCondLst>
                                            <p:cond delay="676"/>
                                          </p:stCondLst>
                                        </p:cTn>
                                        <p:tgtEl>
                                          <p:spTgt spid="22"/>
                                        </p:tgtEl>
                                      </p:cBhvr>
                                      <p:to x="100000" y="100000"/>
                                    </p:animScale>
                                    <p:animScale>
                                      <p:cBhvr>
                                        <p:cTn id="49" dur="26">
                                          <p:stCondLst>
                                            <p:cond delay="1312"/>
                                          </p:stCondLst>
                                        </p:cTn>
                                        <p:tgtEl>
                                          <p:spTgt spid="22"/>
                                        </p:tgtEl>
                                      </p:cBhvr>
                                      <p:to x="100000" y="80000"/>
                                    </p:animScale>
                                    <p:animScale>
                                      <p:cBhvr>
                                        <p:cTn id="50" dur="166" decel="50000">
                                          <p:stCondLst>
                                            <p:cond delay="1338"/>
                                          </p:stCondLst>
                                        </p:cTn>
                                        <p:tgtEl>
                                          <p:spTgt spid="22"/>
                                        </p:tgtEl>
                                      </p:cBhvr>
                                      <p:to x="100000" y="100000"/>
                                    </p:animScale>
                                    <p:animScale>
                                      <p:cBhvr>
                                        <p:cTn id="51" dur="26">
                                          <p:stCondLst>
                                            <p:cond delay="1642"/>
                                          </p:stCondLst>
                                        </p:cTn>
                                        <p:tgtEl>
                                          <p:spTgt spid="22"/>
                                        </p:tgtEl>
                                      </p:cBhvr>
                                      <p:to x="100000" y="90000"/>
                                    </p:animScale>
                                    <p:animScale>
                                      <p:cBhvr>
                                        <p:cTn id="52" dur="166" decel="50000">
                                          <p:stCondLst>
                                            <p:cond delay="1668"/>
                                          </p:stCondLst>
                                        </p:cTn>
                                        <p:tgtEl>
                                          <p:spTgt spid="22"/>
                                        </p:tgtEl>
                                      </p:cBhvr>
                                      <p:to x="100000" y="100000"/>
                                    </p:animScale>
                                    <p:animScale>
                                      <p:cBhvr>
                                        <p:cTn id="53" dur="26">
                                          <p:stCondLst>
                                            <p:cond delay="1808"/>
                                          </p:stCondLst>
                                        </p:cTn>
                                        <p:tgtEl>
                                          <p:spTgt spid="22"/>
                                        </p:tgtEl>
                                      </p:cBhvr>
                                      <p:to x="100000" y="95000"/>
                                    </p:animScale>
                                    <p:animScale>
                                      <p:cBhvr>
                                        <p:cTn id="54" dur="166" decel="50000">
                                          <p:stCondLst>
                                            <p:cond delay="1834"/>
                                          </p:stCondLst>
                                        </p:cTn>
                                        <p:tgtEl>
                                          <p:spTgt spid="22"/>
                                        </p:tgtEl>
                                      </p:cBhvr>
                                      <p:to x="100000" y="100000"/>
                                    </p:animScale>
                                  </p:childTnLst>
                                </p:cTn>
                              </p:par>
                              <p:par>
                                <p:cTn id="55" presetID="26" presetClass="entr" presetSubtype="0" fill="hold" grpId="0" nodeType="withEffect">
                                  <p:stCondLst>
                                    <p:cond delay="775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80">
                                          <p:stCondLst>
                                            <p:cond delay="0"/>
                                          </p:stCondLst>
                                        </p:cTn>
                                        <p:tgtEl>
                                          <p:spTgt spid="19"/>
                                        </p:tgtEl>
                                      </p:cBhvr>
                                    </p:animEffect>
                                    <p:anim calcmode="lin" valueType="num">
                                      <p:cBhvr>
                                        <p:cTn id="5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3" dur="26">
                                          <p:stCondLst>
                                            <p:cond delay="650"/>
                                          </p:stCondLst>
                                        </p:cTn>
                                        <p:tgtEl>
                                          <p:spTgt spid="19"/>
                                        </p:tgtEl>
                                      </p:cBhvr>
                                      <p:to x="100000" y="60000"/>
                                    </p:animScale>
                                    <p:animScale>
                                      <p:cBhvr>
                                        <p:cTn id="64" dur="166" decel="50000">
                                          <p:stCondLst>
                                            <p:cond delay="676"/>
                                          </p:stCondLst>
                                        </p:cTn>
                                        <p:tgtEl>
                                          <p:spTgt spid="19"/>
                                        </p:tgtEl>
                                      </p:cBhvr>
                                      <p:to x="100000" y="100000"/>
                                    </p:animScale>
                                    <p:animScale>
                                      <p:cBhvr>
                                        <p:cTn id="65" dur="26">
                                          <p:stCondLst>
                                            <p:cond delay="1312"/>
                                          </p:stCondLst>
                                        </p:cTn>
                                        <p:tgtEl>
                                          <p:spTgt spid="19"/>
                                        </p:tgtEl>
                                      </p:cBhvr>
                                      <p:to x="100000" y="80000"/>
                                    </p:animScale>
                                    <p:animScale>
                                      <p:cBhvr>
                                        <p:cTn id="66" dur="166" decel="50000">
                                          <p:stCondLst>
                                            <p:cond delay="1338"/>
                                          </p:stCondLst>
                                        </p:cTn>
                                        <p:tgtEl>
                                          <p:spTgt spid="19"/>
                                        </p:tgtEl>
                                      </p:cBhvr>
                                      <p:to x="100000" y="100000"/>
                                    </p:animScale>
                                    <p:animScale>
                                      <p:cBhvr>
                                        <p:cTn id="67" dur="26">
                                          <p:stCondLst>
                                            <p:cond delay="1642"/>
                                          </p:stCondLst>
                                        </p:cTn>
                                        <p:tgtEl>
                                          <p:spTgt spid="19"/>
                                        </p:tgtEl>
                                      </p:cBhvr>
                                      <p:to x="100000" y="90000"/>
                                    </p:animScale>
                                    <p:animScale>
                                      <p:cBhvr>
                                        <p:cTn id="68" dur="166" decel="50000">
                                          <p:stCondLst>
                                            <p:cond delay="1668"/>
                                          </p:stCondLst>
                                        </p:cTn>
                                        <p:tgtEl>
                                          <p:spTgt spid="19"/>
                                        </p:tgtEl>
                                      </p:cBhvr>
                                      <p:to x="100000" y="100000"/>
                                    </p:animScale>
                                    <p:animScale>
                                      <p:cBhvr>
                                        <p:cTn id="69" dur="26">
                                          <p:stCondLst>
                                            <p:cond delay="1808"/>
                                          </p:stCondLst>
                                        </p:cTn>
                                        <p:tgtEl>
                                          <p:spTgt spid="19"/>
                                        </p:tgtEl>
                                      </p:cBhvr>
                                      <p:to x="100000" y="95000"/>
                                    </p:animScale>
                                    <p:animScale>
                                      <p:cBhvr>
                                        <p:cTn id="70" dur="166" decel="50000">
                                          <p:stCondLst>
                                            <p:cond delay="1834"/>
                                          </p:stCondLst>
                                        </p:cTn>
                                        <p:tgtEl>
                                          <p:spTgt spid="19"/>
                                        </p:tgtEl>
                                      </p:cBhvr>
                                      <p:to x="100000" y="100000"/>
                                    </p:animScale>
                                  </p:childTnLst>
                                </p:cTn>
                              </p:par>
                              <p:par>
                                <p:cTn id="71" presetID="45" presetClass="entr" presetSubtype="0" fill="hold" grpId="0" nodeType="withEffect">
                                  <p:stCondLst>
                                    <p:cond delay="825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2000"/>
                                        <p:tgtEl>
                                          <p:spTgt spid="21"/>
                                        </p:tgtEl>
                                      </p:cBhvr>
                                    </p:animEffect>
                                    <p:anim calcmode="lin" valueType="num">
                                      <p:cBhvr>
                                        <p:cTn id="74" dur="2000" fill="hold"/>
                                        <p:tgtEl>
                                          <p:spTgt spid="21"/>
                                        </p:tgtEl>
                                        <p:attrNameLst>
                                          <p:attrName>ppt_w</p:attrName>
                                        </p:attrNameLst>
                                      </p:cBhvr>
                                      <p:tavLst>
                                        <p:tav tm="0" fmla="#ppt_w*sin(2.5*pi*$)">
                                          <p:val>
                                            <p:fltVal val="0"/>
                                          </p:val>
                                        </p:tav>
                                        <p:tav tm="100000">
                                          <p:val>
                                            <p:fltVal val="1"/>
                                          </p:val>
                                        </p:tav>
                                      </p:tavLst>
                                    </p:anim>
                                    <p:anim calcmode="lin" valueType="num">
                                      <p:cBhvr>
                                        <p:cTn id="75"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76" fill="hold" display="0">
                  <p:stCondLst>
                    <p:cond delay="indefinite"/>
                  </p:stCondLst>
                  <p:endCondLst>
                    <p:cond evt="onStopAudio" delay="0">
                      <p:tgtEl>
                        <p:sldTgt/>
                      </p:tgtEl>
                    </p:cond>
                  </p:endCondLst>
                </p:cTn>
                <p:tgtEl>
                  <p:spTgt spid="16"/>
                </p:tgtEl>
              </p:cMediaNode>
            </p:audio>
          </p:childTnLst>
        </p:cTn>
      </p:par>
    </p:tnLst>
    <p:bldLst>
      <p:bldP spid="21" grpId="0"/>
      <p:bldP spid="3" grpId="0"/>
      <p:bldP spid="18" grpId="0"/>
      <p:bldP spid="19"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46383685"/>
              </p:ext>
            </p:extLst>
          </p:nvPr>
        </p:nvGraphicFramePr>
        <p:xfrm>
          <a:off x="1524000" y="1397000"/>
          <a:ext cx="6096000" cy="3936999"/>
        </p:xfrm>
        <a:graphic>
          <a:graphicData uri="http://schemas.openxmlformats.org/drawingml/2006/table">
            <a:tbl>
              <a:tblPr firstRow="1" bandRow="1">
                <a:tableStyleId>{5940675A-B579-460E-94D1-54222C63F5DA}</a:tableStyleId>
              </a:tblPr>
              <a:tblGrid>
                <a:gridCol w="2032000"/>
                <a:gridCol w="2032000"/>
                <a:gridCol w="2032000"/>
              </a:tblGrid>
              <a:tr h="1312333">
                <a:tc>
                  <a:txBody>
                    <a:bodyPr/>
                    <a:lstStyle/>
                    <a:p>
                      <a:endParaRPr lang="en-US" dirty="0"/>
                    </a:p>
                  </a:txBody>
                  <a:tcPr/>
                </a:tc>
                <a:tc>
                  <a:txBody>
                    <a:bodyPr/>
                    <a:lstStyle/>
                    <a:p>
                      <a:endParaRPr lang="en-US" dirty="0"/>
                    </a:p>
                  </a:txBody>
                  <a:tcPr/>
                </a:tc>
                <a:tc>
                  <a:txBody>
                    <a:bodyPr/>
                    <a:lstStyle/>
                    <a:p>
                      <a:endParaRPr lang="en-US"/>
                    </a:p>
                  </a:txBody>
                  <a:tcPr/>
                </a:tc>
              </a:tr>
              <a:tr h="1312333">
                <a:tc>
                  <a:txBody>
                    <a:bodyPr/>
                    <a:lstStyle/>
                    <a:p>
                      <a:endParaRPr lang="en-US" dirty="0"/>
                    </a:p>
                  </a:txBody>
                  <a:tcPr/>
                </a:tc>
                <a:tc>
                  <a:txBody>
                    <a:bodyPr/>
                    <a:lstStyle/>
                    <a:p>
                      <a:endParaRPr lang="en-US" dirty="0"/>
                    </a:p>
                  </a:txBody>
                  <a:tcPr/>
                </a:tc>
                <a:tc>
                  <a:txBody>
                    <a:bodyPr/>
                    <a:lstStyle/>
                    <a:p>
                      <a:endParaRPr lang="en-US"/>
                    </a:p>
                  </a:txBody>
                  <a:tcPr/>
                </a:tc>
              </a:tr>
              <a:tr h="1312333">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3" name="Slide 6 Punnet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4800" y="5867400"/>
            <a:ext cx="609600" cy="609600"/>
          </a:xfrm>
          <a:prstGeom prst="rect">
            <a:avLst/>
          </a:prstGeom>
        </p:spPr>
      </p:pic>
    </p:spTree>
    <p:extLst>
      <p:ext uri="{BB962C8B-B14F-4D97-AF65-F5344CB8AC3E}">
        <p14:creationId xmlns:p14="http://schemas.microsoft.com/office/powerpoint/2010/main" val="2791190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350" fill="hold"/>
                                        <p:tgtEl>
                                          <p:spTgt spid="3"/>
                                        </p:tgtEl>
                                      </p:cBhvr>
                                    </p:cmd>
                                  </p:childTnLst>
                                </p:cTn>
                              </p:par>
                              <p:par>
                                <p:cTn id="7" presetID="6" presetClass="entr" presetSubtype="16" fill="hold" nodeType="withEffect">
                                  <p:stCondLst>
                                    <p:cond delay="2750"/>
                                  </p:stCondLst>
                                  <p:childTnLst>
                                    <p:set>
                                      <p:cBhvr>
                                        <p:cTn id="8" dur="1" fill="hold">
                                          <p:stCondLst>
                                            <p:cond delay="0"/>
                                          </p:stCondLst>
                                        </p:cTn>
                                        <p:tgtEl>
                                          <p:spTgt spid="4"/>
                                        </p:tgtEl>
                                        <p:attrNameLst>
                                          <p:attrName>style.visibility</p:attrName>
                                        </p:attrNameLst>
                                      </p:cBhvr>
                                      <p:to>
                                        <p:strVal val="visible"/>
                                      </p:to>
                                    </p:set>
                                    <p:animEffect transition="in" filter="circle(in)">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143000" y="1752600"/>
            <a:ext cx="7467600" cy="2862322"/>
          </a:xfrm>
          <a:prstGeom prst="rect">
            <a:avLst/>
          </a:prstGeom>
        </p:spPr>
        <p:txBody>
          <a:bodyPr wrap="square">
            <a:spAutoFit/>
          </a:bodyPr>
          <a:lstStyle/>
          <a:p>
            <a:pPr algn="ctr"/>
            <a:r>
              <a:rPr lang="en-US" sz="3600" dirty="0"/>
              <a:t>W</a:t>
            </a:r>
            <a:r>
              <a:rPr lang="en-US" sz="3600" dirty="0" smtClean="0"/>
              <a:t>hat </a:t>
            </a:r>
            <a:r>
              <a:rPr lang="en-US" sz="3600" dirty="0"/>
              <a:t>happens if the offspring plants were crossed with one another?  Will the outcome be different?  On your table, place the P1 and P2 in the correct spot?</a:t>
            </a:r>
          </a:p>
        </p:txBody>
      </p:sp>
      <p:pic>
        <p:nvPicPr>
          <p:cNvPr id="3" name="Slide 7 Punnet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2400" y="5791200"/>
            <a:ext cx="609600" cy="609600"/>
          </a:xfrm>
          <a:prstGeom prst="rect">
            <a:avLst/>
          </a:prstGeom>
        </p:spPr>
      </p:pic>
    </p:spTree>
    <p:extLst>
      <p:ext uri="{BB962C8B-B14F-4D97-AF65-F5344CB8AC3E}">
        <p14:creationId xmlns:p14="http://schemas.microsoft.com/office/powerpoint/2010/main" val="23524944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mediacall" presetSubtype="0" fill="hold" nodeType="withEffect">
                                  <p:stCondLst>
                                    <p:cond delay="0"/>
                                  </p:stCondLst>
                                  <p:childTnLst>
                                    <p:cmd type="call" cmd="playFrom(0.0)">
                                      <p:cBhvr>
                                        <p:cTn id="9" dur="169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19338721"/>
              </p:ext>
            </p:extLst>
          </p:nvPr>
        </p:nvGraphicFramePr>
        <p:xfrm>
          <a:off x="1524000" y="1397000"/>
          <a:ext cx="6096000" cy="3936999"/>
        </p:xfrm>
        <a:graphic>
          <a:graphicData uri="http://schemas.openxmlformats.org/drawingml/2006/table">
            <a:tbl>
              <a:tblPr firstRow="1" bandRow="1">
                <a:tableStyleId>{5940675A-B579-460E-94D1-54222C63F5DA}</a:tableStyleId>
              </a:tblPr>
              <a:tblGrid>
                <a:gridCol w="2032000"/>
                <a:gridCol w="2032000"/>
                <a:gridCol w="2032000"/>
              </a:tblGrid>
              <a:tr h="1312333">
                <a:tc>
                  <a:txBody>
                    <a:bodyPr/>
                    <a:lstStyle/>
                    <a:p>
                      <a:endParaRPr lang="en-US" dirty="0"/>
                    </a:p>
                  </a:txBody>
                  <a:tcPr/>
                </a:tc>
                <a:tc>
                  <a:txBody>
                    <a:bodyPr/>
                    <a:lstStyle/>
                    <a:p>
                      <a:endParaRPr lang="en-US" dirty="0"/>
                    </a:p>
                  </a:txBody>
                  <a:tcPr/>
                </a:tc>
                <a:tc>
                  <a:txBody>
                    <a:bodyPr/>
                    <a:lstStyle/>
                    <a:p>
                      <a:endParaRPr lang="en-US"/>
                    </a:p>
                  </a:txBody>
                  <a:tcPr/>
                </a:tc>
              </a:tr>
              <a:tr h="1312333">
                <a:tc>
                  <a:txBody>
                    <a:bodyPr/>
                    <a:lstStyle/>
                    <a:p>
                      <a:endParaRPr lang="en-US" dirty="0"/>
                    </a:p>
                  </a:txBody>
                  <a:tcPr/>
                </a:tc>
                <a:tc>
                  <a:txBody>
                    <a:bodyPr/>
                    <a:lstStyle/>
                    <a:p>
                      <a:endParaRPr lang="en-US" dirty="0"/>
                    </a:p>
                  </a:txBody>
                  <a:tcPr/>
                </a:tc>
                <a:tc>
                  <a:txBody>
                    <a:bodyPr/>
                    <a:lstStyle/>
                    <a:p>
                      <a:endParaRPr lang="en-US"/>
                    </a:p>
                  </a:txBody>
                  <a:tcPr/>
                </a:tc>
              </a:tr>
              <a:tr h="1312333">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3893818" y="1552872"/>
            <a:ext cx="60785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6420780" y="1600200"/>
            <a:ext cx="41549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2189819" y="2967335"/>
            <a:ext cx="607860"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2285999" y="4191000"/>
            <a:ext cx="41549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2285999" y="1431994"/>
            <a:ext cx="917377"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P1</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Rectangle 14"/>
          <p:cNvSpPr/>
          <p:nvPr/>
        </p:nvSpPr>
        <p:spPr>
          <a:xfrm>
            <a:off x="1512656" y="1836598"/>
            <a:ext cx="917377"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P2</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Right Arrow 15"/>
          <p:cNvSpPr/>
          <p:nvPr/>
        </p:nvSpPr>
        <p:spPr>
          <a:xfrm>
            <a:off x="3137890" y="1785937"/>
            <a:ext cx="53340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3881897">
            <a:off x="1732887" y="2668605"/>
            <a:ext cx="53340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lide 8 Punnet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2400" y="5791200"/>
            <a:ext cx="609600" cy="609600"/>
          </a:xfrm>
          <a:prstGeom prst="rect">
            <a:avLst/>
          </a:prstGeom>
        </p:spPr>
      </p:pic>
    </p:spTree>
    <p:extLst>
      <p:ext uri="{BB962C8B-B14F-4D97-AF65-F5344CB8AC3E}">
        <p14:creationId xmlns:p14="http://schemas.microsoft.com/office/powerpoint/2010/main" val="2559847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800" fill="hold"/>
                                        <p:tgtEl>
                                          <p:spTgt spid="2"/>
                                        </p:tgtEl>
                                      </p:cBhvr>
                                    </p:cmd>
                                  </p:childTnLst>
                                </p:cTn>
                              </p:par>
                              <p:par>
                                <p:cTn id="7" presetID="2" presetClass="entr" presetSubtype="4" fill="hold" nodeType="withEffect">
                                  <p:stCondLst>
                                    <p:cond delay="200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20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2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8" grpId="0"/>
      <p:bldP spid="14" grpId="0"/>
      <p:bldP spid="15" grpId="0"/>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19338721"/>
              </p:ext>
            </p:extLst>
          </p:nvPr>
        </p:nvGraphicFramePr>
        <p:xfrm>
          <a:off x="1524000" y="1397000"/>
          <a:ext cx="6096000" cy="3936999"/>
        </p:xfrm>
        <a:graphic>
          <a:graphicData uri="http://schemas.openxmlformats.org/drawingml/2006/table">
            <a:tbl>
              <a:tblPr firstRow="1" bandRow="1">
                <a:tableStyleId>{5940675A-B579-460E-94D1-54222C63F5DA}</a:tableStyleId>
              </a:tblPr>
              <a:tblGrid>
                <a:gridCol w="2032000"/>
                <a:gridCol w="2032000"/>
                <a:gridCol w="2032000"/>
              </a:tblGrid>
              <a:tr h="1312333">
                <a:tc>
                  <a:txBody>
                    <a:bodyPr/>
                    <a:lstStyle/>
                    <a:p>
                      <a:endParaRPr lang="en-US" dirty="0"/>
                    </a:p>
                  </a:txBody>
                  <a:tcPr/>
                </a:tc>
                <a:tc>
                  <a:txBody>
                    <a:bodyPr/>
                    <a:lstStyle/>
                    <a:p>
                      <a:endParaRPr lang="en-US" dirty="0"/>
                    </a:p>
                  </a:txBody>
                  <a:tcPr/>
                </a:tc>
                <a:tc>
                  <a:txBody>
                    <a:bodyPr/>
                    <a:lstStyle/>
                    <a:p>
                      <a:endParaRPr lang="en-US"/>
                    </a:p>
                  </a:txBody>
                  <a:tcPr/>
                </a:tc>
              </a:tr>
              <a:tr h="1312333">
                <a:tc>
                  <a:txBody>
                    <a:bodyPr/>
                    <a:lstStyle/>
                    <a:p>
                      <a:endParaRPr lang="en-US" dirty="0"/>
                    </a:p>
                  </a:txBody>
                  <a:tcPr/>
                </a:tc>
                <a:tc>
                  <a:txBody>
                    <a:bodyPr/>
                    <a:lstStyle/>
                    <a:p>
                      <a:endParaRPr lang="en-US" dirty="0"/>
                    </a:p>
                  </a:txBody>
                  <a:tcPr/>
                </a:tc>
                <a:tc>
                  <a:txBody>
                    <a:bodyPr/>
                    <a:lstStyle/>
                    <a:p>
                      <a:endParaRPr lang="en-US"/>
                    </a:p>
                  </a:txBody>
                  <a:tcPr/>
                </a:tc>
              </a:tr>
              <a:tr h="1312333">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3893818" y="1552872"/>
            <a:ext cx="60785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6420780" y="1600200"/>
            <a:ext cx="41549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2189819" y="2967335"/>
            <a:ext cx="60786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2285999" y="4191000"/>
            <a:ext cx="41549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3893818" y="2948582"/>
            <a:ext cx="60785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6469143" y="4191000"/>
            <a:ext cx="646332" cy="923330"/>
          </a:xfrm>
          <a:prstGeom prst="rect">
            <a:avLst/>
          </a:prstGeom>
          <a:noFill/>
        </p:spPr>
        <p:txBody>
          <a:bodyPr wrap="none" lIns="91440" tIns="45720" rIns="91440" bIns="45720">
            <a:spAutoFit/>
          </a:bodyPr>
          <a:lstStyle/>
          <a:p>
            <a:pPr algn="ct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4114800" y="4195762"/>
            <a:ext cx="838692" cy="923330"/>
          </a:xfrm>
          <a:prstGeom prst="rect">
            <a:avLst/>
          </a:prstGeom>
          <a:noFill/>
        </p:spPr>
        <p:txBody>
          <a:bodyPr wrap="none" lIns="91440" tIns="45720" rIns="91440" bIns="45720">
            <a:spAutoFit/>
          </a:bodyPr>
          <a:lstStyle/>
          <a:p>
            <a:pPr algn="ct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6334371" y="3119735"/>
            <a:ext cx="838692" cy="923330"/>
          </a:xfrm>
          <a:prstGeom prst="rect">
            <a:avLst/>
          </a:prstGeom>
          <a:noFill/>
        </p:spPr>
        <p:txBody>
          <a:bodyPr wrap="none" lIns="91440" tIns="45720" rIns="91440" bIns="45720">
            <a:spAutoFit/>
          </a:bodyPr>
          <a:lstStyle/>
          <a:p>
            <a:pPr algn="ct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4370375" y="2967335"/>
            <a:ext cx="607860"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2285999" y="1431994"/>
            <a:ext cx="917377"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P1</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Rectangle 14"/>
          <p:cNvSpPr/>
          <p:nvPr/>
        </p:nvSpPr>
        <p:spPr>
          <a:xfrm>
            <a:off x="1512656" y="1836598"/>
            <a:ext cx="917377"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P2</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Right Arrow 15"/>
          <p:cNvSpPr/>
          <p:nvPr/>
        </p:nvSpPr>
        <p:spPr>
          <a:xfrm>
            <a:off x="3137890" y="1785937"/>
            <a:ext cx="53340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3881897">
            <a:off x="1732887" y="2668605"/>
            <a:ext cx="53340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5400000">
            <a:off x="3931046" y="2654781"/>
            <a:ext cx="533402"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2744686" y="3352800"/>
            <a:ext cx="1721869" cy="228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lide9 Punnet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5562600"/>
            <a:ext cx="609600" cy="609600"/>
          </a:xfrm>
          <a:prstGeom prst="rect">
            <a:avLst/>
          </a:prstGeom>
        </p:spPr>
      </p:pic>
    </p:spTree>
    <p:extLst>
      <p:ext uri="{BB962C8B-B14F-4D97-AF65-F5344CB8AC3E}">
        <p14:creationId xmlns:p14="http://schemas.microsoft.com/office/powerpoint/2010/main" val="2559847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520" fill="hold"/>
                                        <p:tgtEl>
                                          <p:spTgt spid="2"/>
                                        </p:tgtEl>
                                      </p:cBhvr>
                                    </p:cmd>
                                  </p:childTnLst>
                                </p:cTn>
                              </p:par>
                              <p:par>
                                <p:cTn id="7" presetID="2" presetClass="entr" presetSubtype="4"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71"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8" grpId="0"/>
      <p:bldP spid="9" grpId="0"/>
      <p:bldP spid="10" grpId="0"/>
      <p:bldP spid="11" grpId="0"/>
      <p:bldP spid="12" grpId="0"/>
      <p:bldP spid="13" grpId="0"/>
      <p:bldP spid="14" grpId="0"/>
      <p:bldP spid="15" grpId="0"/>
      <p:bldP spid="16" grpId="0" animBg="1"/>
      <p:bldP spid="17" grpId="0" animBg="1"/>
      <p:bldP spid="18" grpId="0" animBg="1"/>
      <p:bldP spid="19" grpId="0" animBg="1"/>
    </p:bldLst>
  </p:timing>
</p:sld>
</file>

<file path=ppt/theme/theme1.xml><?xml version="1.0" encoding="utf-8"?>
<a:theme xmlns:a="http://schemas.openxmlformats.org/drawingml/2006/main" name="PresentationPro_DNATwirlVideo">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C32702E-DA15-40A3-A820-92F7E70F2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PresentationPro_DNATwirlVideo</Template>
  <TotalTime>1045</TotalTime>
  <Words>195</Words>
  <Application>Microsoft Office PowerPoint</Application>
  <PresentationFormat>On-screen Show (4:3)</PresentationFormat>
  <Paragraphs>99</Paragraphs>
  <Slides>12</Slides>
  <Notes>0</Notes>
  <HiddenSlides>0</HiddenSlides>
  <MMClips>12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PresentationPro_DNATwirlVideo</vt:lpstr>
      <vt:lpstr>Punnett Square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Punnett Square Tutorial</dc:title>
  <dc:creator>Tangela Frazier</dc:creator>
  <cp:lastModifiedBy>Tangela Frazier</cp:lastModifiedBy>
  <cp:revision>25</cp:revision>
  <dcterms:created xsi:type="dcterms:W3CDTF">2011-09-19T22:04:22Z</dcterms:created>
  <dcterms:modified xsi:type="dcterms:W3CDTF">2014-02-27T20:07:34Z</dcterms:modified>
  <cp:category>2010 medical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TC101881354</vt:lpwstr>
  </property>
</Properties>
</file>